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73" r:id="rId8"/>
    <p:sldId id="274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accent1"/>
              </a:solidFill>
            </a:ln>
          </c:spPr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Concrete (onset)</c:v>
                </c:pt>
                <c:pt idx="1">
                  <c:v>Concrete (mature)</c:v>
                </c:pt>
                <c:pt idx="2">
                  <c:v>Formal (onset)</c:v>
                </c:pt>
                <c:pt idx="3">
                  <c:v>Formal (mature)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0.35000000000000014</c:v>
                </c:pt>
                <c:pt idx="1">
                  <c:v>0.4</c:v>
                </c:pt>
                <c:pt idx="2">
                  <c:v>0.15000000000000008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E9A74C6-61DA-49E8-AEB6-9410EEA45706}" type="datetimeFigureOut">
              <a:rPr lang="en-US" smtClean="0"/>
              <a:t>1/13/2012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BCEBDEC-FD94-4DDF-AFB0-79F879F8DCA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e.net/common_core/default.htm" TargetMode="External"/><Relationship Id="rId7" Type="http://schemas.openxmlformats.org/officeDocument/2006/relationships/hyperlink" Target="http://www.isbe.state.il.us/profprep/CASCDvr/pdfs/27150_biology.pdf" TargetMode="External"/><Relationship Id="rId2" Type="http://schemas.openxmlformats.org/officeDocument/2006/relationships/hyperlink" Target="http://www.isbe.state.il.us/profprep/CASCDvr/pdfs/24100_ipt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sbe.state.il.us/profprep/CASCDvr/pdfs/27140_sciencecore.pdf" TargetMode="External"/><Relationship Id="rId5" Type="http://schemas.openxmlformats.org/officeDocument/2006/relationships/hyperlink" Target="http://www.isbe.state.il.us/ils/science/standards.htm" TargetMode="External"/><Relationship Id="rId4" Type="http://schemas.openxmlformats.org/officeDocument/2006/relationships/hyperlink" Target="http://www.isbe.state.il.us/profprep/CASCDvr/pdfs/24120_coretechnology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p.edu/openbook.php?record_id=4962&amp;page=55" TargetMode="External"/><Relationship Id="rId2" Type="http://schemas.openxmlformats.org/officeDocument/2006/relationships/hyperlink" Target="http://www.nap.edu/openbook.php?record_id=4962&amp;page=2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p.edu/openbook.php?record_id=4962&amp;page=209" TargetMode="External"/><Relationship Id="rId5" Type="http://schemas.openxmlformats.org/officeDocument/2006/relationships/hyperlink" Target="http://www.nap.edu/openbook.php?record_id=4962&amp;page=103" TargetMode="External"/><Relationship Id="rId4" Type="http://schemas.openxmlformats.org/officeDocument/2006/relationships/hyperlink" Target="http://www.nap.edu/openbook.php?record_id=4962&amp;page=75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2.xml"/><Relationship Id="rId7" Type="http://schemas.openxmlformats.org/officeDocument/2006/relationships/slide" Target="slide17.xml"/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Welcome to the World of the Science Teacher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1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Development</a:t>
            </a:r>
          </a:p>
        </p:txBody>
      </p:sp>
      <p:pic>
        <p:nvPicPr>
          <p:cNvPr id="4" name="Picture 4" descr="piageta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18" y="2324100"/>
            <a:ext cx="4424977" cy="3508375"/>
          </a:xfrm>
          <a:noFill/>
        </p:spPr>
      </p:pic>
    </p:spTree>
    <p:extLst>
      <p:ext uri="{BB962C8B-B14F-4D97-AF65-F5344CB8AC3E}">
        <p14:creationId xmlns:p14="http://schemas.microsoft.com/office/powerpoint/2010/main" val="23370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Cognitive Development Stage Breakdown of 14 year olds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257800"/>
            <a:ext cx="92263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62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Thinking Levels</a:t>
            </a:r>
          </a:p>
        </p:txBody>
      </p:sp>
      <p:pic>
        <p:nvPicPr>
          <p:cNvPr id="4" name="Picture 5" descr="bloom.gif (3876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0800" y="2514600"/>
            <a:ext cx="30861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5073134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Bloom’s Taxonomy</a:t>
            </a:r>
            <a:endParaRPr lang="en-US" b="1" dirty="0"/>
          </a:p>
        </p:txBody>
      </p:sp>
      <p:pic>
        <p:nvPicPr>
          <p:cNvPr id="6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430" y="5257800"/>
            <a:ext cx="92263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66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Maslow’s Hierarchy of Needs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781799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115" y="5257800"/>
            <a:ext cx="92263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6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Generational Differences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399"/>
            <a:ext cx="8424864" cy="441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41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Born 1994- 2004</a:t>
            </a:r>
          </a:p>
          <a:p>
            <a:r>
              <a:rPr lang="en-US" dirty="0" smtClean="0"/>
              <a:t>Digital natives</a:t>
            </a:r>
          </a:p>
          <a:p>
            <a:r>
              <a:rPr lang="en-US" dirty="0" smtClean="0"/>
              <a:t>More sedentary/physically isolated life style</a:t>
            </a:r>
          </a:p>
          <a:p>
            <a:r>
              <a:rPr lang="en-US" dirty="0" smtClean="0"/>
              <a:t>Socialization via technology</a:t>
            </a:r>
          </a:p>
          <a:p>
            <a:r>
              <a:rPr lang="en-US" dirty="0" smtClean="0"/>
              <a:t>Highly creative &amp; collaborative</a:t>
            </a:r>
          </a:p>
          <a:p>
            <a:r>
              <a:rPr lang="en-US" dirty="0" smtClean="0"/>
              <a:t>Skilled at multi-tasking</a:t>
            </a:r>
          </a:p>
          <a:p>
            <a:r>
              <a:rPr lang="en-US" dirty="0" smtClean="0"/>
              <a:t>Reduced attention span</a:t>
            </a:r>
          </a:p>
          <a:p>
            <a:r>
              <a:rPr lang="en-US" dirty="0" smtClean="0"/>
              <a:t>Difficulty analyzing complex data/information</a:t>
            </a:r>
            <a:endParaRPr lang="en-US" dirty="0"/>
          </a:p>
        </p:txBody>
      </p:sp>
      <p:pic>
        <p:nvPicPr>
          <p:cNvPr id="4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38" y="5943600"/>
            <a:ext cx="698824" cy="69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754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38" y="5943600"/>
            <a:ext cx="698824" cy="69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319081"/>
              </p:ext>
            </p:extLst>
          </p:nvPr>
        </p:nvGraphicFramePr>
        <p:xfrm>
          <a:off x="1371600" y="1831428"/>
          <a:ext cx="6397539" cy="4112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513"/>
                <a:gridCol w="2132513"/>
                <a:gridCol w="2132513"/>
              </a:tblGrid>
              <a:tr h="5956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Poverty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Middle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Wealthy</a:t>
                      </a:r>
                      <a:endParaRPr lang="en-US" dirty="0"/>
                    </a:p>
                  </a:txBody>
                  <a:tcPr/>
                </a:tc>
              </a:tr>
              <a:tr h="3516474">
                <a:tc>
                  <a:txBody>
                    <a:bodyPr/>
                    <a:lstStyle/>
                    <a:p>
                      <a:r>
                        <a:rPr lang="en-US" dirty="0" smtClean="0"/>
                        <a:t>Survival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Relationships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Entertainment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Achievement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Material</a:t>
                      </a:r>
                      <a:r>
                        <a:rPr lang="en-US" baseline="0" dirty="0" smtClean="0"/>
                        <a:t> Security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Political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Financial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Social Connections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6800" y="914400"/>
            <a:ext cx="6620434" cy="6487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Key Values of the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2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515500"/>
              </p:ext>
            </p:extLst>
          </p:nvPr>
        </p:nvGraphicFramePr>
        <p:xfrm>
          <a:off x="914401" y="685800"/>
          <a:ext cx="7328658" cy="5714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1065"/>
                <a:gridCol w="1269948"/>
                <a:gridCol w="1190576"/>
                <a:gridCol w="1521292"/>
                <a:gridCol w="1375777"/>
              </a:tblGrid>
              <a:tr h="4386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Questions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Behaviorism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Cognitivism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Constructivism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Connectivism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 anchor="b"/>
                </a:tc>
              </a:tr>
              <a:tr h="1180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How does learning occur?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Black box - observable behavior main focus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Structured, computational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Social, meaning created by each learner (personal)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Distributed within a network, social, technologically enhanced, recognizing and interpreting patterns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</a:tr>
              <a:tr h="9152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What factors influence learning?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Nature of reward, punishment, stimuli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Existing schema, previous experiences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Engagement, participation, social, cultural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Diversity of network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</a:tr>
              <a:tr h="13496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What is the role of memory?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Memory is hardwiring of repeated experiences - where reward and punishment are most influential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Encoding, storage, retrieval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Prior knowledge remixed to current context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Adaptive patterns, representative of current state, existing in networks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</a:tr>
              <a:tr h="9152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How does transfer occur?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Stimulus, response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Duplicating knowledge constructs of "knower"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Socialization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Connecting to (adding nodes)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</a:tr>
              <a:tr h="9152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What types of learning are best explained by this theory?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Task-based learning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Reasoning, clear objectives, problem solving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Social, vague ("ill defined")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Complex learning, rapid changing core, diverse knowledge sources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23" marR="60123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87488" y="1524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943600"/>
            <a:ext cx="698824" cy="69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45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728" y="741717"/>
            <a:ext cx="7024744" cy="1143000"/>
          </a:xfrm>
        </p:spPr>
        <p:txBody>
          <a:bodyPr/>
          <a:lstStyle/>
          <a:p>
            <a:r>
              <a:rPr lang="en-US" dirty="0" smtClean="0"/>
              <a:t>5 E Learning Cycle Model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161118"/>
            <a:ext cx="4191000" cy="3992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269" y="5791200"/>
            <a:ext cx="698824" cy="69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9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decide what to teach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Professional experience</a:t>
            </a:r>
          </a:p>
          <a:p>
            <a:r>
              <a:rPr lang="en-US" dirty="0" smtClean="0"/>
              <a:t>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53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Standards for Illinois Science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Illinois Professional Teaching Standards</a:t>
            </a:r>
            <a:r>
              <a:rPr lang="en-US" dirty="0" smtClean="0"/>
              <a:t>*</a:t>
            </a:r>
          </a:p>
          <a:p>
            <a:r>
              <a:rPr lang="en-US" dirty="0" smtClean="0">
                <a:hlinkClick r:id="rId3"/>
              </a:rPr>
              <a:t>Illinois Common </a:t>
            </a:r>
            <a:r>
              <a:rPr lang="en-US" smtClean="0">
                <a:hlinkClick r:id="rId3"/>
              </a:rPr>
              <a:t>Core Standards</a:t>
            </a:r>
            <a:r>
              <a:rPr lang="en-US" smtClean="0"/>
              <a:t>*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Illinois Technology Standards</a:t>
            </a:r>
            <a:r>
              <a:rPr lang="en-US" dirty="0" smtClean="0"/>
              <a:t>*</a:t>
            </a:r>
          </a:p>
          <a:p>
            <a:r>
              <a:rPr lang="en-US" dirty="0" smtClean="0">
                <a:hlinkClick r:id="rId5"/>
              </a:rPr>
              <a:t>Illinois Applications of Learning</a:t>
            </a:r>
            <a:r>
              <a:rPr lang="en-US" dirty="0" smtClean="0"/>
              <a:t>*</a:t>
            </a:r>
          </a:p>
          <a:p>
            <a:r>
              <a:rPr lang="en-US" dirty="0" smtClean="0">
                <a:hlinkClick r:id="rId5"/>
              </a:rPr>
              <a:t>Illinois Science Learning Standards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Illinois Core Science Standards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Illinois Biology Standards</a:t>
            </a:r>
            <a:r>
              <a:rPr lang="en-US" dirty="0" smtClean="0"/>
              <a:t>*</a:t>
            </a:r>
          </a:p>
          <a:p>
            <a:pPr lvl="1"/>
            <a:r>
              <a:rPr lang="en-US" dirty="0" smtClean="0"/>
              <a:t>* indicates standards used for ISU teacher prep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12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Science Teaching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Standards for science teaching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3"/>
              </a:rPr>
              <a:t>Standards for professional development for teachers of science.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Standards for assessment in science education. 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Standards for science content .</a:t>
            </a:r>
            <a:r>
              <a:rPr lang="en-US" dirty="0" smtClean="0"/>
              <a:t>*</a:t>
            </a:r>
          </a:p>
          <a:p>
            <a:r>
              <a:rPr lang="en-US" dirty="0" smtClean="0">
                <a:hlinkClick r:id="rId6"/>
              </a:rPr>
              <a:t>Standards for science education programs.</a:t>
            </a:r>
            <a:r>
              <a:rPr lang="en-US" dirty="0" smtClean="0"/>
              <a:t>*</a:t>
            </a:r>
          </a:p>
          <a:p>
            <a:pPr lvl="1"/>
            <a:r>
              <a:rPr lang="en-US" dirty="0" smtClean="0"/>
              <a:t>* indicates standards used for ISU teacher prep</a:t>
            </a:r>
          </a:p>
        </p:txBody>
      </p:sp>
    </p:spTree>
    <p:extLst>
      <p:ext uri="{BB962C8B-B14F-4D97-AF65-F5344CB8AC3E}">
        <p14:creationId xmlns:p14="http://schemas.microsoft.com/office/powerpoint/2010/main" val="241545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762000"/>
            <a:ext cx="7315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Do you teach science to students?</a:t>
            </a:r>
          </a:p>
          <a:p>
            <a:pPr algn="ctr"/>
            <a:endParaRPr lang="en-US" sz="4800" dirty="0"/>
          </a:p>
          <a:p>
            <a:pPr algn="ctr"/>
            <a:r>
              <a:rPr lang="en-US" sz="4800" dirty="0" smtClean="0"/>
              <a:t>OR</a:t>
            </a:r>
          </a:p>
          <a:p>
            <a:pPr algn="ctr"/>
            <a:endParaRPr lang="en-US" sz="4800" dirty="0"/>
          </a:p>
          <a:p>
            <a:pPr algn="ctr"/>
            <a:r>
              <a:rPr lang="en-US" sz="4800" dirty="0" smtClean="0"/>
              <a:t>Do you teach students science?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8170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do we know about students?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Gender</a:t>
            </a:r>
          </a:p>
          <a:p>
            <a:r>
              <a:rPr lang="en-US" dirty="0" smtClean="0"/>
              <a:t>Ethnicity/culture</a:t>
            </a:r>
          </a:p>
          <a:p>
            <a:r>
              <a:rPr lang="en-US" dirty="0" smtClean="0"/>
              <a:t>Emotional development</a:t>
            </a:r>
          </a:p>
          <a:p>
            <a:r>
              <a:rPr lang="en-US" dirty="0" smtClean="0"/>
              <a:t>Physical development</a:t>
            </a:r>
          </a:p>
          <a:p>
            <a:r>
              <a:rPr lang="en-US" dirty="0" smtClean="0">
                <a:hlinkClick r:id="rId2" action="ppaction://hlinksldjump"/>
              </a:rPr>
              <a:t>Cognitive development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Cognitive Levels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Needs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5" action="ppaction://hlinksldjump"/>
              </a:rPr>
              <a:t>Generational characteristics</a:t>
            </a:r>
            <a:endParaRPr lang="en-US" dirty="0"/>
          </a:p>
          <a:p>
            <a:r>
              <a:rPr lang="en-US" dirty="0" smtClean="0">
                <a:hlinkClick r:id="rId6" action="ppaction://hlinksldjump"/>
              </a:rPr>
              <a:t>Socioeconomics</a:t>
            </a:r>
            <a:endParaRPr lang="en-US" dirty="0" smtClean="0"/>
          </a:p>
          <a:p>
            <a:r>
              <a:rPr lang="en-US" dirty="0" smtClean="0">
                <a:hlinkClick r:id="rId7" action="ppaction://hlinksldjump"/>
              </a:rPr>
              <a:t>Learning theories</a:t>
            </a:r>
            <a:endParaRPr lang="en-US" dirty="0" smtClean="0"/>
          </a:p>
          <a:p>
            <a:r>
              <a:rPr lang="en-US" dirty="0" smtClean="0">
                <a:hlinkClick r:id="rId8" action="ppaction://hlinksldjump"/>
              </a:rPr>
              <a:t>Learning cycles</a:t>
            </a:r>
            <a:endParaRPr lang="en-US" dirty="0" smtClean="0"/>
          </a:p>
          <a:p>
            <a:r>
              <a:rPr lang="en-US" dirty="0" smtClean="0"/>
              <a:t>Learning preferences</a:t>
            </a:r>
          </a:p>
          <a:p>
            <a:r>
              <a:rPr lang="en-US" dirty="0" smtClean="0"/>
              <a:t>Learning disabilities</a:t>
            </a:r>
          </a:p>
          <a:p>
            <a:r>
              <a:rPr lang="en-US" dirty="0" smtClean="0"/>
              <a:t>Interests/hobbies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90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Getting to know your students?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r>
              <a:rPr lang="en-US" dirty="0" smtClean="0"/>
              <a:t>How?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98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“Understanding and Working with Students and Adults from Poverty” (all 4 parts) and answer the questions.</a:t>
            </a:r>
          </a:p>
          <a:p>
            <a:r>
              <a:rPr lang="en-US" dirty="0" smtClean="0"/>
              <a:t>Both this article and the questions can be found on the class WIKI.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6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Piaget’s Theory of Cognitive Development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Concrete Operational Stage:</a:t>
            </a:r>
          </a:p>
          <a:p>
            <a:pPr lvl="1"/>
            <a:r>
              <a:rPr lang="en-US" sz="2400" dirty="0"/>
              <a:t>Intelligence is demonstrated through logical and systematic manipulation of symbols related to concrete objects. </a:t>
            </a:r>
          </a:p>
          <a:p>
            <a:pPr lvl="1"/>
            <a:r>
              <a:rPr lang="en-US" sz="2400" dirty="0"/>
              <a:t>Ages 7-12</a:t>
            </a:r>
          </a:p>
          <a:p>
            <a:r>
              <a:rPr lang="en-US" dirty="0"/>
              <a:t>Formal Operational Stage:</a:t>
            </a:r>
          </a:p>
          <a:p>
            <a:pPr lvl="1"/>
            <a:r>
              <a:rPr lang="en-US" sz="2400" dirty="0"/>
              <a:t>Intelligence is demonstrated through the logical use of symbols related to abstract concepts.</a:t>
            </a:r>
          </a:p>
          <a:p>
            <a:pPr lvl="1"/>
            <a:r>
              <a:rPr lang="en-US" sz="2400" dirty="0"/>
              <a:t>Adolescence &amp; Adulthood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76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96</TotalTime>
  <Words>487</Words>
  <Application>Microsoft Office PowerPoint</Application>
  <PresentationFormat>On-screen Show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Austin</vt:lpstr>
      <vt:lpstr>Welcome to the World of the Science Teacher</vt:lpstr>
      <vt:lpstr>How do we decide what to teach you?</vt:lpstr>
      <vt:lpstr>Standards for Illinois Science Teachers</vt:lpstr>
      <vt:lpstr>National Science Teaching Standards</vt:lpstr>
      <vt:lpstr>PowerPoint Presentation</vt:lpstr>
      <vt:lpstr> What do we know about students? </vt:lpstr>
      <vt:lpstr>Getting to know your students?</vt:lpstr>
      <vt:lpstr>Assignment</vt:lpstr>
      <vt:lpstr>Piaget’s Theory of Cognitive Development </vt:lpstr>
      <vt:lpstr>Cognitive Development</vt:lpstr>
      <vt:lpstr>Cognitive Development Stage Breakdown of 14 year olds</vt:lpstr>
      <vt:lpstr>Cognitive Thinking Levels</vt:lpstr>
      <vt:lpstr>Maslow’s Hierarchy of Needs</vt:lpstr>
      <vt:lpstr>Generational Differences</vt:lpstr>
      <vt:lpstr>Generation Z</vt:lpstr>
      <vt:lpstr>Key Values of the Classes</vt:lpstr>
      <vt:lpstr>PowerPoint Presentation</vt:lpstr>
      <vt:lpstr>5 E Learning Cycle Model</vt:lpstr>
    </vt:vector>
  </TitlesOfParts>
  <Company>Illinois State University / CAS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Standards and You</dc:title>
  <dc:creator>elpalme</dc:creator>
  <cp:lastModifiedBy>elpalme</cp:lastModifiedBy>
  <cp:revision>15</cp:revision>
  <dcterms:created xsi:type="dcterms:W3CDTF">2011-08-22T16:16:44Z</dcterms:created>
  <dcterms:modified xsi:type="dcterms:W3CDTF">2012-01-13T19:33:59Z</dcterms:modified>
</cp:coreProperties>
</file>