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2" r:id="rId1"/>
  </p:sldMasterIdLst>
  <p:sldIdLst>
    <p:sldId id="256" r:id="rId2"/>
    <p:sldId id="260" r:id="rId3"/>
    <p:sldId id="258" r:id="rId4"/>
    <p:sldId id="262" r:id="rId5"/>
    <p:sldId id="259" r:id="rId6"/>
    <p:sldId id="261" r:id="rId7"/>
    <p:sldId id="263" r:id="rId8"/>
    <p:sldId id="264" r:id="rId9"/>
    <p:sldId id="265" r:id="rId10"/>
    <p:sldId id="266" r:id="rId11"/>
    <p:sldId id="267"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516"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891821" y="5617774"/>
            <a:ext cx="7382935"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89952" y="1016990"/>
            <a:ext cx="7179733" cy="4831643"/>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990600" y="1009650"/>
            <a:ext cx="7179733" cy="4831643"/>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769521" y="702069"/>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7855433" y="749720"/>
            <a:ext cx="566928" cy="566928"/>
          </a:xfrm>
          <a:prstGeom prst="rect">
            <a:avLst/>
          </a:prstGeom>
          <a:noFill/>
        </p:spPr>
      </p:pic>
      <p:sp>
        <p:nvSpPr>
          <p:cNvPr id="2" name="Title 1"/>
          <p:cNvSpPr>
            <a:spLocks noGrp="1"/>
          </p:cNvSpPr>
          <p:nvPr>
            <p:ph type="ctrTitle"/>
          </p:nvPr>
        </p:nvSpPr>
        <p:spPr>
          <a:xfrm>
            <a:off x="1727201" y="1794935"/>
            <a:ext cx="5723468" cy="1828090"/>
          </a:xfrm>
        </p:spPr>
        <p:txBody>
          <a:bodyPr anchor="b">
            <a:normAutofit/>
          </a:bodyPr>
          <a:lstStyle>
            <a:lvl1pPr>
              <a:defRPr sz="4800"/>
            </a:lvl1pPr>
          </a:lstStyle>
          <a:p>
            <a:r>
              <a:rPr lang="en-US" smtClean="0"/>
              <a:t>Click to edit Master title style</a:t>
            </a:r>
            <a:endParaRPr lang="en-US"/>
          </a:p>
        </p:txBody>
      </p:sp>
      <p:sp>
        <p:nvSpPr>
          <p:cNvPr id="3" name="Subtitle 2"/>
          <p:cNvSpPr>
            <a:spLocks noGrp="1"/>
          </p:cNvSpPr>
          <p:nvPr>
            <p:ph type="subTitle" idx="1"/>
          </p:nvPr>
        </p:nvSpPr>
        <p:spPr>
          <a:xfrm>
            <a:off x="1727200" y="3736622"/>
            <a:ext cx="5712179" cy="15240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6770676" y="5357592"/>
            <a:ext cx="1213821" cy="365125"/>
          </a:xfrm>
        </p:spPr>
        <p:txBody>
          <a:bodyPr/>
          <a:lstStyle/>
          <a:p>
            <a:fld id="{DD8DB3FA-57C9-4C0C-9755-C736E4DE1E91}" type="datetimeFigureOut">
              <a:rPr lang="en-US" smtClean="0"/>
              <a:t>8/25/2011</a:t>
            </a:fld>
            <a:endParaRPr lang="en-US"/>
          </a:p>
        </p:txBody>
      </p:sp>
      <p:sp>
        <p:nvSpPr>
          <p:cNvPr id="5" name="Footer Placeholder 4"/>
          <p:cNvSpPr>
            <a:spLocks noGrp="1"/>
          </p:cNvSpPr>
          <p:nvPr>
            <p:ph type="ftr" sz="quarter" idx="11"/>
          </p:nvPr>
        </p:nvSpPr>
        <p:spPr>
          <a:xfrm>
            <a:off x="1174044" y="5357592"/>
            <a:ext cx="5034845" cy="365125"/>
          </a:xfrm>
        </p:spPr>
        <p:txBody>
          <a:bodyPr/>
          <a:lstStyle/>
          <a:p>
            <a:endParaRPr lang="en-US"/>
          </a:p>
        </p:txBody>
      </p:sp>
      <p:sp>
        <p:nvSpPr>
          <p:cNvPr id="6" name="Slide Number Placeholder 5"/>
          <p:cNvSpPr>
            <a:spLocks noGrp="1"/>
          </p:cNvSpPr>
          <p:nvPr>
            <p:ph type="sldNum" sz="quarter" idx="12"/>
          </p:nvPr>
        </p:nvSpPr>
        <p:spPr>
          <a:xfrm>
            <a:off x="6213930" y="5357592"/>
            <a:ext cx="554023" cy="365125"/>
          </a:xfrm>
        </p:spPr>
        <p:txBody>
          <a:bodyPr/>
          <a:lstStyle>
            <a:lvl1pPr algn="ctr">
              <a:defRPr/>
            </a:lvl1pPr>
          </a:lstStyle>
          <a:p>
            <a:fld id="{BA615381-2BA4-40BA-996A-47E4D84B82E9}"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D8DB3FA-57C9-4C0C-9755-C736E4DE1E91}" type="datetimeFigureOut">
              <a:rPr lang="en-US" smtClean="0"/>
              <a:t>8/25/2011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615381-2BA4-40BA-996A-47E4D84B82E9}"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925690"/>
            <a:ext cx="1430867" cy="4763911"/>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8221" y="1106312"/>
            <a:ext cx="5178779" cy="440266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D8DB3FA-57C9-4C0C-9755-C736E4DE1E91}" type="datetimeFigureOut">
              <a:rPr lang="en-US" smtClean="0"/>
              <a:t>8/25/2011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615381-2BA4-40BA-996A-47E4D84B82E9}"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D8DB3FA-57C9-4C0C-9755-C736E4DE1E91}" type="datetimeFigureOut">
              <a:rPr lang="en-US" smtClean="0"/>
              <a:t>8/25/2011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615381-2BA4-40BA-996A-47E4D84B82E9}"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44979" y="2239430"/>
            <a:ext cx="6254044" cy="1362075"/>
          </a:xfrm>
        </p:spPr>
        <p:txBody>
          <a:bodyPr anchor="b"/>
          <a:lstStyle>
            <a:lvl1pPr algn="ctr">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456267" y="3725334"/>
            <a:ext cx="6231467" cy="1309511"/>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D8DB3FA-57C9-4C0C-9755-C736E4DE1E91}" type="datetimeFigureOut">
              <a:rPr lang="en-US" smtClean="0"/>
              <a:t>8/25/2011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615381-2BA4-40BA-996A-47E4D84B82E9}"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DD8DB3FA-57C9-4C0C-9755-C736E4DE1E91}" type="datetimeFigureOut">
              <a:rPr lang="en-US" smtClean="0"/>
              <a:t>8/25/2011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615381-2BA4-40BA-996A-47E4D84B82E9}" type="slidenum">
              <a:rPr lang="en-US" smtClean="0"/>
              <a:t>‹#›</a:t>
            </a:fld>
            <a:endParaRPr lang="en-US"/>
          </a:p>
        </p:txBody>
      </p:sp>
      <p:sp>
        <p:nvSpPr>
          <p:cNvPr id="9" name="Content Placeholder 8"/>
          <p:cNvSpPr>
            <a:spLocks noGrp="1"/>
          </p:cNvSpPr>
          <p:nvPr>
            <p:ph sz="quarter" idx="13"/>
          </p:nvPr>
        </p:nvSpPr>
        <p:spPr>
          <a:xfrm>
            <a:off x="1298448" y="2121407"/>
            <a:ext cx="3200400" cy="360273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63440" y="2119313"/>
            <a:ext cx="3200400" cy="36052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557869" y="2122312"/>
            <a:ext cx="2939521" cy="820208"/>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910669" y="2122311"/>
            <a:ext cx="2944368" cy="822960"/>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DD8DB3FA-57C9-4C0C-9755-C736E4DE1E91}" type="datetimeFigureOut">
              <a:rPr lang="en-US" smtClean="0"/>
              <a:t>8/25/2011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A615381-2BA4-40BA-996A-47E4D84B82E9}" type="slidenum">
              <a:rPr lang="en-US" smtClean="0"/>
              <a:t>‹#›</a:t>
            </a:fld>
            <a:endParaRPr lang="en-US"/>
          </a:p>
        </p:txBody>
      </p:sp>
      <p:sp>
        <p:nvSpPr>
          <p:cNvPr id="11" name="Content Placeholder 10"/>
          <p:cNvSpPr>
            <a:spLocks noGrp="1"/>
          </p:cNvSpPr>
          <p:nvPr>
            <p:ph sz="quarter" idx="13"/>
          </p:nvPr>
        </p:nvSpPr>
        <p:spPr>
          <a:xfrm>
            <a:off x="1298448" y="2944368"/>
            <a:ext cx="3227832" cy="27797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45151" y="2944813"/>
            <a:ext cx="3227832" cy="27797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D8DB3FA-57C9-4C0C-9755-C736E4DE1E91}" type="datetimeFigureOut">
              <a:rPr lang="en-US" smtClean="0"/>
              <a:t>8/25/2011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A615381-2BA4-40BA-996A-47E4D84B82E9}"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D8DB3FA-57C9-4C0C-9755-C736E4DE1E91}" type="datetimeFigureOut">
              <a:rPr lang="en-US" smtClean="0"/>
              <a:t>8/25/2011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A615381-2BA4-40BA-996A-47E4D84B82E9}"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Freeform 1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rot="60000">
            <a:off x="4471416" y="603504"/>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rot="21540000">
            <a:off x="749808" y="576072"/>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9"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8976" y="2020042"/>
            <a:ext cx="3064827" cy="1503037"/>
          </a:xfrm>
        </p:spPr>
        <p:txBody>
          <a:bodyPr anchor="b">
            <a:normAutofit/>
          </a:bodyPr>
          <a:lstStyle>
            <a:lvl1pPr algn="ctr">
              <a:defRPr sz="2400" b="0"/>
            </a:lvl1pPr>
          </a:lstStyle>
          <a:p>
            <a:r>
              <a:rPr lang="en-US" smtClean="0"/>
              <a:t>Click to edit Master title style</a:t>
            </a:r>
            <a:endParaRPr lang="en-US"/>
          </a:p>
        </p:txBody>
      </p:sp>
      <p:sp>
        <p:nvSpPr>
          <p:cNvPr id="3" name="Content Placeholder 2"/>
          <p:cNvSpPr>
            <a:spLocks noGrp="1"/>
          </p:cNvSpPr>
          <p:nvPr>
            <p:ph idx="1"/>
          </p:nvPr>
        </p:nvSpPr>
        <p:spPr>
          <a:xfrm rot="60000">
            <a:off x="4854291" y="1150993"/>
            <a:ext cx="3020792" cy="4625489"/>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60000">
            <a:off x="1148125" y="3623748"/>
            <a:ext cx="3048891" cy="2100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60000">
            <a:off x="6341698" y="5885672"/>
            <a:ext cx="1213821" cy="365125"/>
          </a:xfrm>
        </p:spPr>
        <p:txBody>
          <a:bodyPr/>
          <a:lstStyle/>
          <a:p>
            <a:fld id="{DD8DB3FA-57C9-4C0C-9755-C736E4DE1E91}" type="datetimeFigureOut">
              <a:rPr lang="en-US" smtClean="0"/>
              <a:t>8/25/2011</a:t>
            </a:fld>
            <a:endParaRPr lang="en-US"/>
          </a:p>
        </p:txBody>
      </p:sp>
      <p:sp>
        <p:nvSpPr>
          <p:cNvPr id="6" name="Footer Placeholder 5"/>
          <p:cNvSpPr>
            <a:spLocks noGrp="1"/>
          </p:cNvSpPr>
          <p:nvPr>
            <p:ph type="ftr" sz="quarter" idx="11"/>
          </p:nvPr>
        </p:nvSpPr>
        <p:spPr>
          <a:xfrm rot="-60000">
            <a:off x="914554" y="5829261"/>
            <a:ext cx="3522607" cy="365125"/>
          </a:xfrm>
        </p:spPr>
        <p:txBody>
          <a:bodyPr/>
          <a:lstStyle/>
          <a:p>
            <a:endParaRPr lang="en-US"/>
          </a:p>
        </p:txBody>
      </p:sp>
      <p:sp>
        <p:nvSpPr>
          <p:cNvPr id="7" name="Slide Number Placeholder 6"/>
          <p:cNvSpPr>
            <a:spLocks noGrp="1"/>
          </p:cNvSpPr>
          <p:nvPr>
            <p:ph type="sldNum" sz="quarter" idx="12"/>
          </p:nvPr>
        </p:nvSpPr>
        <p:spPr>
          <a:xfrm rot="60000">
            <a:off x="7557313" y="5896961"/>
            <a:ext cx="554023" cy="365125"/>
          </a:xfrm>
        </p:spPr>
        <p:txBody>
          <a:bodyPr/>
          <a:lstStyle/>
          <a:p>
            <a:fld id="{BA615381-2BA4-40BA-996A-47E4D84B82E9}"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Freeform 3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5058" y="575769"/>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rot="60000">
            <a:off x="4464768" y="603920"/>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5"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6424" y="2020824"/>
            <a:ext cx="3063240" cy="1499616"/>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rot="60000">
            <a:off x="4898615" y="1207272"/>
            <a:ext cx="2913863" cy="4539412"/>
          </a:xfrm>
          <a:ln w="101600" cap="rnd">
            <a:solidFill>
              <a:srgbClr val="FFFFFF"/>
            </a:solidFill>
          </a:ln>
          <a:effectLst>
            <a:outerShdw blurRad="889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rot="-60000">
            <a:off x="1152144" y="3621024"/>
            <a:ext cx="3044952" cy="210312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60000">
            <a:off x="6345936" y="5888737"/>
            <a:ext cx="1213821" cy="365125"/>
          </a:xfrm>
        </p:spPr>
        <p:txBody>
          <a:bodyPr/>
          <a:lstStyle/>
          <a:p>
            <a:fld id="{DD8DB3FA-57C9-4C0C-9755-C736E4DE1E91}" type="datetimeFigureOut">
              <a:rPr lang="en-US" smtClean="0"/>
              <a:t>8/25/2011</a:t>
            </a:fld>
            <a:endParaRPr lang="en-US"/>
          </a:p>
        </p:txBody>
      </p:sp>
      <p:sp>
        <p:nvSpPr>
          <p:cNvPr id="6" name="Footer Placeholder 5"/>
          <p:cNvSpPr>
            <a:spLocks noGrp="1"/>
          </p:cNvSpPr>
          <p:nvPr>
            <p:ph type="ftr" sz="quarter" idx="11"/>
          </p:nvPr>
        </p:nvSpPr>
        <p:spPr>
          <a:xfrm rot="-60000">
            <a:off x="914569" y="5831037"/>
            <a:ext cx="3319043" cy="365125"/>
          </a:xfrm>
        </p:spPr>
        <p:txBody>
          <a:bodyPr/>
          <a:lstStyle/>
          <a:p>
            <a:endParaRPr lang="en-US"/>
          </a:p>
        </p:txBody>
      </p:sp>
      <p:sp>
        <p:nvSpPr>
          <p:cNvPr id="7" name="Slide Number Placeholder 6"/>
          <p:cNvSpPr>
            <a:spLocks noGrp="1"/>
          </p:cNvSpPr>
          <p:nvPr>
            <p:ph type="sldNum" sz="quarter" idx="12"/>
          </p:nvPr>
        </p:nvSpPr>
        <p:spPr>
          <a:xfrm rot="60000">
            <a:off x="7562089" y="5900026"/>
            <a:ext cx="554023" cy="365125"/>
          </a:xfrm>
        </p:spPr>
        <p:txBody>
          <a:bodyPr/>
          <a:lstStyle/>
          <a:p>
            <a:fld id="{BA615381-2BA4-40BA-996A-47E4D84B82E9}"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628650" y="6069330"/>
            <a:ext cx="792099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731520" y="575310"/>
            <a:ext cx="7696200" cy="5715000"/>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31520" y="576072"/>
            <a:ext cx="7696200" cy="5715000"/>
          </a:xfrm>
          <a:prstGeom prst="rect">
            <a:avLst/>
          </a:prstGeom>
          <a:blipFill dpi="0" rotWithShape="1">
            <a:blip r:embed="rId13"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14" cstate="print"/>
          <a:srcRect/>
          <a:stretch>
            <a:fillRect/>
          </a:stretch>
        </p:blipFill>
        <p:spPr bwMode="auto">
          <a:xfrm rot="1435684">
            <a:off x="543741" y="273091"/>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14" cstate="print"/>
          <a:srcRect/>
          <a:stretch>
            <a:fillRect/>
          </a:stretch>
        </p:blipFill>
        <p:spPr bwMode="auto">
          <a:xfrm rot="4096196">
            <a:off x="8115079" y="298163"/>
            <a:ext cx="566928" cy="566928"/>
          </a:xfrm>
          <a:prstGeom prst="rect">
            <a:avLst/>
          </a:prstGeom>
          <a:noFill/>
        </p:spPr>
      </p:pic>
      <p:sp>
        <p:nvSpPr>
          <p:cNvPr id="2" name="Title Placeholder 1"/>
          <p:cNvSpPr>
            <a:spLocks noGrp="1"/>
          </p:cNvSpPr>
          <p:nvPr>
            <p:ph type="title"/>
          </p:nvPr>
        </p:nvSpPr>
        <p:spPr>
          <a:xfrm>
            <a:off x="1095023" y="817582"/>
            <a:ext cx="6965245" cy="1202485"/>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463040" y="2119257"/>
            <a:ext cx="6196405" cy="3603812"/>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454588" y="5809152"/>
            <a:ext cx="1213821" cy="365125"/>
          </a:xfrm>
          <a:prstGeom prst="rect">
            <a:avLst/>
          </a:prstGeom>
        </p:spPr>
        <p:txBody>
          <a:bodyPr vert="horz" lIns="91440" tIns="45720" rIns="91440" bIns="45720" rtlCol="0" anchor="ctr"/>
          <a:lstStyle>
            <a:lvl1pPr algn="r">
              <a:defRPr sz="1200">
                <a:solidFill>
                  <a:schemeClr val="tx2"/>
                </a:solidFill>
                <a:latin typeface="Rage Italic" pitchFamily="66" charset="0"/>
              </a:defRPr>
            </a:lvl1pPr>
          </a:lstStyle>
          <a:p>
            <a:fld id="{DD8DB3FA-57C9-4C0C-9755-C736E4DE1E91}" type="datetimeFigureOut">
              <a:rPr lang="en-US" smtClean="0"/>
              <a:t>8/25/2011</a:t>
            </a:fld>
            <a:endParaRPr lang="en-US"/>
          </a:p>
        </p:txBody>
      </p:sp>
      <p:sp>
        <p:nvSpPr>
          <p:cNvPr id="5" name="Footer Placeholder 4"/>
          <p:cNvSpPr>
            <a:spLocks noGrp="1"/>
          </p:cNvSpPr>
          <p:nvPr>
            <p:ph type="ftr" sz="quarter" idx="3"/>
          </p:nvPr>
        </p:nvSpPr>
        <p:spPr>
          <a:xfrm>
            <a:off x="914401" y="5809152"/>
            <a:ext cx="5540188" cy="365125"/>
          </a:xfrm>
          <a:prstGeom prst="rect">
            <a:avLst/>
          </a:prstGeom>
        </p:spPr>
        <p:txBody>
          <a:bodyPr vert="horz" lIns="91440" tIns="45720" rIns="91440" bIns="45720" rtlCol="0" anchor="ctr"/>
          <a:lstStyle>
            <a:lvl1pPr algn="l">
              <a:defRPr sz="1400">
                <a:solidFill>
                  <a:schemeClr val="tx2"/>
                </a:solidFill>
                <a:latin typeface="Rage Italic" pitchFamily="66" charset="0"/>
              </a:defRPr>
            </a:lvl1pPr>
          </a:lstStyle>
          <a:p>
            <a:endParaRPr lang="en-US"/>
          </a:p>
        </p:txBody>
      </p:sp>
      <p:sp>
        <p:nvSpPr>
          <p:cNvPr id="6" name="Slide Number Placeholder 5"/>
          <p:cNvSpPr>
            <a:spLocks noGrp="1"/>
          </p:cNvSpPr>
          <p:nvPr>
            <p:ph type="sldNum" sz="quarter" idx="4"/>
          </p:nvPr>
        </p:nvSpPr>
        <p:spPr>
          <a:xfrm>
            <a:off x="7670202" y="5809152"/>
            <a:ext cx="554023" cy="365125"/>
          </a:xfrm>
          <a:prstGeom prst="rect">
            <a:avLst/>
          </a:prstGeom>
        </p:spPr>
        <p:txBody>
          <a:bodyPr vert="horz" lIns="91440" tIns="45720" rIns="91440" bIns="45720" rtlCol="0" anchor="ctr"/>
          <a:lstStyle>
            <a:lvl1pPr algn="r">
              <a:defRPr sz="1400">
                <a:solidFill>
                  <a:schemeClr val="tx2"/>
                </a:solidFill>
                <a:latin typeface="Rage Italic" pitchFamily="66" charset="0"/>
              </a:defRPr>
            </a:lvl1pPr>
          </a:lstStyle>
          <a:p>
            <a:fld id="{BA615381-2BA4-40BA-996A-47E4D84B82E9}"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913" r:id="rId1"/>
    <p:sldLayoutId id="2147483914" r:id="rId2"/>
    <p:sldLayoutId id="2147483915" r:id="rId3"/>
    <p:sldLayoutId id="2147483916" r:id="rId4"/>
    <p:sldLayoutId id="2147483917" r:id="rId5"/>
    <p:sldLayoutId id="2147483918" r:id="rId6"/>
    <p:sldLayoutId id="2147483919" r:id="rId7"/>
    <p:sldLayoutId id="2147483920" r:id="rId8"/>
    <p:sldLayoutId id="2147483921" r:id="rId9"/>
    <p:sldLayoutId id="2147483922" r:id="rId10"/>
    <p:sldLayoutId id="214748392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2"/>
        </a:buClr>
        <a:buSzPct val="85000"/>
        <a:buFont typeface="Brush Script MT" pitchFamily="66" charset="0"/>
        <a:buChar char="O"/>
        <a:defRPr sz="2400" kern="1200">
          <a:solidFill>
            <a:schemeClr val="tx1"/>
          </a:solidFill>
          <a:latin typeface="+mn-lt"/>
          <a:ea typeface="+mn-ea"/>
          <a:cs typeface="+mn-cs"/>
        </a:defRPr>
      </a:lvl1pPr>
      <a:lvl2pPr marL="640080" indent="-274320" algn="l" defTabSz="914400" rtl="0" eaLnBrk="1" latinLnBrk="0" hangingPunct="1">
        <a:spcBef>
          <a:spcPct val="20000"/>
        </a:spcBef>
        <a:buClr>
          <a:schemeClr val="accent2"/>
        </a:buClr>
        <a:buSzPct val="85000"/>
        <a:buFont typeface="Brush Script MT" pitchFamily="66" charset="0"/>
        <a:buChar char="O"/>
        <a:defRPr sz="22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SzPct val="85000"/>
        <a:buFont typeface="Brush Script MT" pitchFamily="66" charset="0"/>
        <a:buChar char="O"/>
        <a:defRPr sz="2000" kern="1200">
          <a:solidFill>
            <a:schemeClr val="tx1"/>
          </a:solidFill>
          <a:latin typeface="+mn-lt"/>
          <a:ea typeface="+mn-ea"/>
          <a:cs typeface="+mn-cs"/>
        </a:defRPr>
      </a:lvl3pPr>
      <a:lvl4pPr marL="1280160" indent="-228600" algn="l" defTabSz="914400" rtl="0" eaLnBrk="1" latinLnBrk="0" hangingPunct="1">
        <a:spcBef>
          <a:spcPct val="20000"/>
        </a:spcBef>
        <a:buClr>
          <a:schemeClr val="accent2"/>
        </a:buClr>
        <a:buSzPct val="85000"/>
        <a:buFont typeface="Brush Script MT" pitchFamily="66" charset="0"/>
        <a:buChar char="O"/>
        <a:defRPr sz="1800" kern="1200">
          <a:solidFill>
            <a:schemeClr val="tx1"/>
          </a:solidFill>
          <a:latin typeface="+mn-lt"/>
          <a:ea typeface="+mn-ea"/>
          <a:cs typeface="+mn-cs"/>
        </a:defRPr>
      </a:lvl4pPr>
      <a:lvl5pPr marL="164592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5pPr>
      <a:lvl6pPr marL="201168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hyperlink" Target="http://www.youtube.com/watch?v=C-S54bbX6eA"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Managing Your Classroom</a:t>
            </a:r>
            <a:endParaRPr lang="en-US" dirty="0"/>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204795314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Scenario #4</a:t>
            </a:r>
            <a:endParaRPr lang="en-US" dirty="0"/>
          </a:p>
        </p:txBody>
      </p:sp>
      <p:sp>
        <p:nvSpPr>
          <p:cNvPr id="3" name="Content Placeholder 2"/>
          <p:cNvSpPr>
            <a:spLocks noGrp="1"/>
          </p:cNvSpPr>
          <p:nvPr>
            <p:ph idx="1"/>
          </p:nvPr>
        </p:nvSpPr>
        <p:spPr>
          <a:xfrm>
            <a:off x="914400" y="1752600"/>
            <a:ext cx="6897445" cy="4495800"/>
          </a:xfrm>
        </p:spPr>
        <p:txBody>
          <a:bodyPr>
            <a:noAutofit/>
          </a:bodyPr>
          <a:lstStyle/>
          <a:p>
            <a:r>
              <a:rPr lang="en-US" sz="2200" dirty="0"/>
              <a:t>As you are moving from the main building of the high school to one of the portable classroom buildings for your sixth period class, you notice students congregating around two tenth-grade boys confronting one another. Quickly moving into the group of onlookers, you observe one of the boys remove some of his jewelry and the keys from his pocket. The other takes off his jacket and says, “Come on, I’m ready for you.” You realize you don’t know either of the boys, so you ask one of the onlookers for their first names. She says, “Ernie is on the left, Mark on the right.” How do you proceed?</a:t>
            </a:r>
          </a:p>
        </p:txBody>
      </p:sp>
    </p:spTree>
    <p:extLst>
      <p:ext uri="{BB962C8B-B14F-4D97-AF65-F5344CB8AC3E}">
        <p14:creationId xmlns:p14="http://schemas.microsoft.com/office/powerpoint/2010/main" val="80809331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Scenario #5</a:t>
            </a:r>
            <a:endParaRPr lang="en-US" dirty="0"/>
          </a:p>
        </p:txBody>
      </p:sp>
      <p:sp>
        <p:nvSpPr>
          <p:cNvPr id="3" name="Content Placeholder 2"/>
          <p:cNvSpPr>
            <a:spLocks noGrp="1"/>
          </p:cNvSpPr>
          <p:nvPr>
            <p:ph idx="1"/>
          </p:nvPr>
        </p:nvSpPr>
        <p:spPr/>
        <p:txBody>
          <a:bodyPr>
            <a:normAutofit fontScale="92500" lnSpcReduction="20000"/>
          </a:bodyPr>
          <a:lstStyle/>
          <a:p>
            <a:r>
              <a:rPr lang="en-US" dirty="0"/>
              <a:t>Sixth period, the last period of the day, has just started when </a:t>
            </a:r>
            <a:r>
              <a:rPr lang="en-US" dirty="0" smtClean="0"/>
              <a:t>Kim walks </a:t>
            </a:r>
            <a:r>
              <a:rPr lang="en-US" dirty="0"/>
              <a:t>into </a:t>
            </a:r>
            <a:r>
              <a:rPr lang="en-US" dirty="0" smtClean="0"/>
              <a:t>your classroom </a:t>
            </a:r>
            <a:r>
              <a:rPr lang="en-US" dirty="0"/>
              <a:t>and slams her books onto her desk. Kim is a student who is usually moody, </a:t>
            </a:r>
            <a:r>
              <a:rPr lang="en-US" dirty="0" smtClean="0"/>
              <a:t>but in </a:t>
            </a:r>
            <a:r>
              <a:rPr lang="en-US" dirty="0"/>
              <a:t>general has not caused many problems (or disturbances in your classroom, </a:t>
            </a:r>
            <a:r>
              <a:rPr lang="en-US" dirty="0" smtClean="0"/>
              <a:t>although you </a:t>
            </a:r>
            <a:r>
              <a:rPr lang="en-US" dirty="0"/>
              <a:t>have heard of her being disrespectful to other teachers). You can’t help but think </a:t>
            </a:r>
            <a:r>
              <a:rPr lang="en-US" dirty="0" smtClean="0"/>
              <a:t>that first </a:t>
            </a:r>
            <a:r>
              <a:rPr lang="en-US" dirty="0"/>
              <a:t>she comes late and then interrupts your review of yesterday’s material with </a:t>
            </a:r>
            <a:r>
              <a:rPr lang="en-US" dirty="0" smtClean="0"/>
              <a:t>the slamming </a:t>
            </a:r>
            <a:r>
              <a:rPr lang="en-US" dirty="0"/>
              <a:t>of the books. You continue your lesson, but hear heavy sighs coming </a:t>
            </a:r>
            <a:r>
              <a:rPr lang="en-US" dirty="0" smtClean="0"/>
              <a:t>from Kim</a:t>
            </a:r>
            <a:r>
              <a:rPr lang="en-US" dirty="0"/>
              <a:t>. A few moments later, you clearly hear an </a:t>
            </a:r>
            <a:r>
              <a:rPr lang="en-US" dirty="0" smtClean="0"/>
              <a:t>obscenity. What do you do?</a:t>
            </a:r>
            <a:endParaRPr lang="en-US" dirty="0"/>
          </a:p>
        </p:txBody>
      </p:sp>
    </p:spTree>
    <p:extLst>
      <p:ext uri="{BB962C8B-B14F-4D97-AF65-F5344CB8AC3E}">
        <p14:creationId xmlns:p14="http://schemas.microsoft.com/office/powerpoint/2010/main" val="31425020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1905000"/>
            <a:ext cx="7041445" cy="2514600"/>
          </a:xfrm>
        </p:spPr>
        <p:txBody>
          <a:bodyPr>
            <a:normAutofit fontScale="90000"/>
          </a:bodyPr>
          <a:lstStyle/>
          <a:p>
            <a:r>
              <a:rPr lang="en-US" dirty="0" smtClean="0"/>
              <a:t>A majority of classroom management occurs before the students enter the classroom</a:t>
            </a:r>
            <a:endParaRPr lang="en-US" dirty="0"/>
          </a:p>
        </p:txBody>
      </p:sp>
    </p:spTree>
    <p:extLst>
      <p:ext uri="{BB962C8B-B14F-4D97-AF65-F5344CB8AC3E}">
        <p14:creationId xmlns:p14="http://schemas.microsoft.com/office/powerpoint/2010/main" val="17103170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hangingPunct="1">
              <a:defRPr/>
            </a:pPr>
            <a:r>
              <a:rPr lang="en-US" dirty="0" smtClean="0"/>
              <a:t/>
            </a:r>
            <a:br>
              <a:rPr lang="en-US" dirty="0" smtClean="0"/>
            </a:br>
            <a:r>
              <a:rPr lang="en-US" sz="3200" dirty="0" smtClean="0"/>
              <a:t>Teachers with effective classroom management </a:t>
            </a:r>
            <a:r>
              <a:rPr lang="en-US" sz="3200" dirty="0" smtClean="0"/>
              <a:t>skills*:</a:t>
            </a:r>
            <a:r>
              <a:rPr lang="en-US" dirty="0" smtClean="0"/>
              <a:t/>
            </a:r>
            <a:br>
              <a:rPr lang="en-US" dirty="0" smtClean="0"/>
            </a:br>
            <a:endParaRPr lang="en-US" dirty="0" smtClean="0"/>
          </a:p>
        </p:txBody>
      </p:sp>
      <p:sp>
        <p:nvSpPr>
          <p:cNvPr id="3" name="Content Placeholder 2"/>
          <p:cNvSpPr>
            <a:spLocks noGrp="1"/>
          </p:cNvSpPr>
          <p:nvPr>
            <p:ph idx="1"/>
          </p:nvPr>
        </p:nvSpPr>
        <p:spPr/>
        <p:txBody>
          <a:bodyPr>
            <a:normAutofit fontScale="92500" lnSpcReduction="20000"/>
          </a:bodyPr>
          <a:lstStyle/>
          <a:p>
            <a:pPr lvl="1" eaLnBrk="1" hangingPunct="1">
              <a:defRPr/>
            </a:pPr>
            <a:r>
              <a:rPr lang="en-US" sz="2200" dirty="0" smtClean="0"/>
              <a:t>Physically arrange the classroom in a way that minimizes distractions and facilitates teacher-student </a:t>
            </a:r>
            <a:r>
              <a:rPr lang="en-US" sz="2200" dirty="0" smtClean="0"/>
              <a:t>interaction</a:t>
            </a:r>
          </a:p>
          <a:p>
            <a:pPr lvl="1" eaLnBrk="1" hangingPunct="1">
              <a:defRPr/>
            </a:pPr>
            <a:r>
              <a:rPr lang="en-US" dirty="0" smtClean="0"/>
              <a:t>React logically, not emotionally</a:t>
            </a:r>
            <a:endParaRPr lang="en-US" sz="2200" dirty="0" smtClean="0"/>
          </a:p>
          <a:p>
            <a:pPr lvl="1" eaLnBrk="1" hangingPunct="1">
              <a:defRPr/>
            </a:pPr>
            <a:r>
              <a:rPr lang="en-US" sz="2200" dirty="0" smtClean="0"/>
              <a:t>Create a climate in which students feel they belong and are intrinsically motivated to learn</a:t>
            </a:r>
          </a:p>
          <a:p>
            <a:pPr lvl="1" eaLnBrk="1" hangingPunct="1">
              <a:defRPr/>
            </a:pPr>
            <a:r>
              <a:rPr lang="en-US" sz="2200" dirty="0" smtClean="0"/>
              <a:t>Set reasonable limits for behavior</a:t>
            </a:r>
          </a:p>
          <a:p>
            <a:pPr lvl="1" eaLnBrk="1" hangingPunct="1">
              <a:defRPr/>
            </a:pPr>
            <a:r>
              <a:rPr lang="en-US" sz="2200" dirty="0" smtClean="0"/>
              <a:t>Plan activities that encourage on-task behavior </a:t>
            </a:r>
          </a:p>
          <a:p>
            <a:pPr lvl="1" eaLnBrk="1" hangingPunct="1">
              <a:defRPr/>
            </a:pPr>
            <a:r>
              <a:rPr lang="en-US" sz="2200" dirty="0" smtClean="0"/>
              <a:t>Continually monitor what students are doing</a:t>
            </a:r>
          </a:p>
          <a:p>
            <a:pPr lvl="1" eaLnBrk="1" hangingPunct="1">
              <a:defRPr/>
            </a:pPr>
            <a:r>
              <a:rPr lang="en-US" sz="2200" dirty="0" smtClean="0"/>
              <a:t>Modify instructional strategies when necessary</a:t>
            </a:r>
          </a:p>
          <a:p>
            <a:pPr lvl="1" eaLnBrk="1" hangingPunct="1">
              <a:defRPr/>
            </a:pPr>
            <a:endParaRPr lang="en-US" sz="2200" dirty="0" smtClean="0"/>
          </a:p>
          <a:p>
            <a:pPr eaLnBrk="1" hangingPunct="1">
              <a:defRPr/>
            </a:pPr>
            <a:r>
              <a:rPr lang="en-US" altLang="en-US" sz="1000" b="1" dirty="0" smtClean="0">
                <a:solidFill>
                  <a:schemeClr val="tx2"/>
                </a:solidFill>
                <a:latin typeface="Times New Roman" pitchFamily="18" charset="0"/>
              </a:rPr>
              <a:t>Jeanne Ellis </a:t>
            </a:r>
            <a:r>
              <a:rPr lang="en-US" altLang="en-US" sz="1000" b="1" dirty="0" err="1" smtClean="0">
                <a:solidFill>
                  <a:schemeClr val="tx2"/>
                </a:solidFill>
                <a:latin typeface="Times New Roman" pitchFamily="18" charset="0"/>
              </a:rPr>
              <a:t>Ormrod</a:t>
            </a:r>
            <a:r>
              <a:rPr lang="en-US" altLang="en-US" sz="1000" b="1" dirty="0" smtClean="0">
                <a:solidFill>
                  <a:schemeClr val="tx2"/>
                </a:solidFill>
                <a:latin typeface="Times New Roman" pitchFamily="18" charset="0"/>
              </a:rPr>
              <a:t/>
            </a:r>
            <a:br>
              <a:rPr lang="en-US" altLang="en-US" sz="1000" b="1" dirty="0" smtClean="0">
                <a:solidFill>
                  <a:schemeClr val="tx2"/>
                </a:solidFill>
                <a:latin typeface="Times New Roman" pitchFamily="18" charset="0"/>
              </a:rPr>
            </a:br>
            <a:r>
              <a:rPr lang="en-US" altLang="en-US" sz="1000" i="1" dirty="0" smtClean="0">
                <a:solidFill>
                  <a:schemeClr val="tx2"/>
                </a:solidFill>
                <a:latin typeface="Times New Roman" pitchFamily="18" charset="0"/>
              </a:rPr>
              <a:t>Educational Psychology: Developing Learners, sixth edition</a:t>
            </a:r>
            <a:endParaRPr lang="en-US" altLang="en-US" sz="1000" dirty="0">
              <a:solidFill>
                <a:schemeClr val="tx2"/>
              </a:solidFill>
              <a:latin typeface="Times New Roman" pitchFamily="18" charset="0"/>
            </a:endParaRPr>
          </a:p>
        </p:txBody>
      </p:sp>
    </p:spTree>
    <p:extLst>
      <p:ext uri="{BB962C8B-B14F-4D97-AF65-F5344CB8AC3E}">
        <p14:creationId xmlns:p14="http://schemas.microsoft.com/office/powerpoint/2010/main" val="3457383480"/>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Principles</a:t>
            </a:r>
            <a:endParaRPr lang="en-US" dirty="0"/>
          </a:p>
        </p:txBody>
      </p:sp>
      <p:sp>
        <p:nvSpPr>
          <p:cNvPr id="3" name="Content Placeholder 2"/>
          <p:cNvSpPr>
            <a:spLocks noGrp="1"/>
          </p:cNvSpPr>
          <p:nvPr>
            <p:ph idx="1"/>
          </p:nvPr>
        </p:nvSpPr>
        <p:spPr>
          <a:xfrm>
            <a:off x="1219200" y="2119256"/>
            <a:ext cx="6440245" cy="4052943"/>
          </a:xfrm>
        </p:spPr>
        <p:txBody>
          <a:bodyPr>
            <a:normAutofit fontScale="92500"/>
          </a:bodyPr>
          <a:lstStyle/>
          <a:p>
            <a:r>
              <a:rPr lang="en-US" dirty="0" smtClean="0"/>
              <a:t>Correction should be instructive, not punitive</a:t>
            </a:r>
          </a:p>
          <a:p>
            <a:r>
              <a:rPr lang="en-US" dirty="0" smtClean="0"/>
              <a:t>There can be no management without relationship</a:t>
            </a:r>
          </a:p>
          <a:p>
            <a:r>
              <a:rPr lang="en-US" dirty="0" smtClean="0"/>
              <a:t>The student should be a participant in the correction, not just a recipient</a:t>
            </a:r>
          </a:p>
          <a:p>
            <a:r>
              <a:rPr lang="en-US" dirty="0" smtClean="0"/>
              <a:t>A student’s background is point of understanding, not an excuse</a:t>
            </a:r>
          </a:p>
          <a:p>
            <a:r>
              <a:rPr lang="en-US" dirty="0" smtClean="0"/>
              <a:t>Expectations should be overt</a:t>
            </a:r>
          </a:p>
          <a:p>
            <a:r>
              <a:rPr lang="en-US" dirty="0" smtClean="0"/>
              <a:t>Correction should be private when at all possible</a:t>
            </a:r>
          </a:p>
          <a:p>
            <a:r>
              <a:rPr lang="en-US" dirty="0" smtClean="0"/>
              <a:t>Your two greatest tools are silence and proximity </a:t>
            </a:r>
            <a:endParaRPr lang="en-US" dirty="0"/>
          </a:p>
        </p:txBody>
      </p:sp>
    </p:spTree>
    <p:extLst>
      <p:ext uri="{BB962C8B-B14F-4D97-AF65-F5344CB8AC3E}">
        <p14:creationId xmlns:p14="http://schemas.microsoft.com/office/powerpoint/2010/main" val="10991563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Rectangle 4"/>
          <p:cNvSpPr>
            <a:spLocks noGrp="1" noChangeArrowheads="1"/>
          </p:cNvSpPr>
          <p:nvPr>
            <p:ph type="title"/>
          </p:nvPr>
        </p:nvSpPr>
        <p:spPr/>
        <p:txBody>
          <a:bodyPr>
            <a:normAutofit/>
          </a:bodyPr>
          <a:lstStyle/>
          <a:p>
            <a:pPr eaLnBrk="1" hangingPunct="1">
              <a:defRPr/>
            </a:pPr>
            <a:r>
              <a:rPr lang="en-US" sz="3200" dirty="0" smtClean="0"/>
              <a:t>Tips for Classroom Management</a:t>
            </a:r>
          </a:p>
        </p:txBody>
      </p:sp>
      <p:sp>
        <p:nvSpPr>
          <p:cNvPr id="7173" name="Rectangle 5"/>
          <p:cNvSpPr>
            <a:spLocks noGrp="1" noChangeArrowheads="1"/>
          </p:cNvSpPr>
          <p:nvPr>
            <p:ph sz="quarter" idx="13"/>
          </p:nvPr>
        </p:nvSpPr>
        <p:spPr>
          <a:xfrm>
            <a:off x="1524000" y="2057400"/>
            <a:ext cx="3217863" cy="4038600"/>
          </a:xfrm>
        </p:spPr>
        <p:txBody>
          <a:bodyPr>
            <a:normAutofit lnSpcReduction="10000"/>
          </a:bodyPr>
          <a:lstStyle/>
          <a:p>
            <a:pPr marL="533400" indent="-533400" eaLnBrk="1" hangingPunct="1">
              <a:defRPr/>
            </a:pPr>
            <a:r>
              <a:rPr lang="en-US" sz="2000" b="1" dirty="0" smtClean="0"/>
              <a:t>Have a plan ahead of time.</a:t>
            </a:r>
          </a:p>
          <a:p>
            <a:pPr marL="533400" indent="-533400" eaLnBrk="1" hangingPunct="1">
              <a:defRPr/>
            </a:pPr>
            <a:r>
              <a:rPr lang="en-US" sz="2000" b="1" dirty="0" smtClean="0"/>
              <a:t>Have clear expectations –  NO HIDDEN RULES!</a:t>
            </a:r>
          </a:p>
          <a:p>
            <a:pPr marL="533400" indent="-533400" eaLnBrk="1" hangingPunct="1">
              <a:defRPr/>
            </a:pPr>
            <a:r>
              <a:rPr lang="en-US" sz="2000" b="1" dirty="0" smtClean="0"/>
              <a:t>Remember you are the adult.</a:t>
            </a:r>
          </a:p>
          <a:p>
            <a:pPr marL="533400" indent="-533400" eaLnBrk="1" hangingPunct="1">
              <a:defRPr/>
            </a:pPr>
            <a:r>
              <a:rPr lang="en-US" sz="2000" b="1" dirty="0" smtClean="0"/>
              <a:t>Take care of yourself.</a:t>
            </a:r>
          </a:p>
          <a:p>
            <a:pPr marL="533400" indent="-533400" eaLnBrk="1" hangingPunct="1">
              <a:defRPr/>
            </a:pPr>
            <a:r>
              <a:rPr lang="en-US" sz="2000" b="1" dirty="0" smtClean="0"/>
              <a:t>Treat students like people.</a:t>
            </a:r>
          </a:p>
          <a:p>
            <a:pPr marL="533400" indent="-533400" eaLnBrk="1" hangingPunct="1">
              <a:defRPr/>
            </a:pPr>
            <a:r>
              <a:rPr lang="en-US" sz="2000" b="1" dirty="0" smtClean="0"/>
              <a:t>Look at the ABCs of the classroom</a:t>
            </a:r>
          </a:p>
          <a:p>
            <a:pPr marL="533400" indent="-533400" eaLnBrk="1" hangingPunct="1">
              <a:defRPr/>
            </a:pPr>
            <a:endParaRPr lang="en-US" sz="2000" b="1" dirty="0" smtClean="0"/>
          </a:p>
        </p:txBody>
      </p:sp>
      <p:sp>
        <p:nvSpPr>
          <p:cNvPr id="7174" name="Rectangle 6"/>
          <p:cNvSpPr>
            <a:spLocks noGrp="1" noChangeArrowheads="1"/>
          </p:cNvSpPr>
          <p:nvPr>
            <p:ph sz="quarter" idx="14"/>
          </p:nvPr>
        </p:nvSpPr>
        <p:spPr>
          <a:xfrm>
            <a:off x="4953000" y="1981200"/>
            <a:ext cx="3065462" cy="4114800"/>
          </a:xfrm>
        </p:spPr>
        <p:txBody>
          <a:bodyPr>
            <a:normAutofit/>
          </a:bodyPr>
          <a:lstStyle/>
          <a:p>
            <a:pPr marL="457200" indent="-457200" eaLnBrk="1" hangingPunct="1">
              <a:defRPr/>
            </a:pPr>
            <a:r>
              <a:rPr lang="en-US" sz="2000" b="1" dirty="0" smtClean="0"/>
              <a:t>Get to know your kids.</a:t>
            </a:r>
          </a:p>
          <a:p>
            <a:pPr marL="457200" indent="-457200" eaLnBrk="1" hangingPunct="1">
              <a:defRPr/>
            </a:pPr>
            <a:r>
              <a:rPr lang="en-US" sz="2000" b="1" dirty="0" smtClean="0"/>
              <a:t>Be well planned.</a:t>
            </a:r>
          </a:p>
          <a:p>
            <a:pPr marL="457200" indent="-457200" eaLnBrk="1" hangingPunct="1">
              <a:defRPr/>
            </a:pPr>
            <a:r>
              <a:rPr lang="en-US" sz="2000" b="1" dirty="0" smtClean="0"/>
              <a:t>Find a mentor.</a:t>
            </a:r>
          </a:p>
          <a:p>
            <a:pPr marL="457200" indent="-457200" eaLnBrk="1" hangingPunct="1">
              <a:defRPr/>
            </a:pPr>
            <a:r>
              <a:rPr lang="en-US" sz="2000" b="1" dirty="0" smtClean="0"/>
              <a:t>Be consistent.</a:t>
            </a:r>
          </a:p>
          <a:p>
            <a:pPr marL="457200" indent="-457200" eaLnBrk="1" hangingPunct="1">
              <a:defRPr/>
            </a:pPr>
            <a:r>
              <a:rPr lang="en-US" sz="2000" b="1" dirty="0" smtClean="0"/>
              <a:t>Have guidelines you believe in.</a:t>
            </a:r>
          </a:p>
          <a:p>
            <a:pPr marL="457200" indent="-457200" eaLnBrk="1" hangingPunct="1">
              <a:defRPr/>
            </a:pPr>
            <a:r>
              <a:rPr lang="en-US" sz="2000" b="1" dirty="0" smtClean="0"/>
              <a:t>Get a life.</a:t>
            </a:r>
          </a:p>
          <a:p>
            <a:pPr marL="457200" indent="-457200" eaLnBrk="1" hangingPunct="1">
              <a:defRPr/>
            </a:pPr>
            <a:r>
              <a:rPr lang="en-US" sz="2000" b="1" dirty="0" smtClean="0"/>
              <a:t>Remember why you are there in the first place.</a:t>
            </a:r>
          </a:p>
        </p:txBody>
      </p:sp>
    </p:spTree>
    <p:extLst>
      <p:ext uri="{BB962C8B-B14F-4D97-AF65-F5344CB8AC3E}">
        <p14:creationId xmlns:p14="http://schemas.microsoft.com/office/powerpoint/2010/main" val="510324243"/>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17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717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7173">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7173">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7173">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7173">
                                            <p:txEl>
                                              <p:pRg st="5" end="5"/>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0"/>
                                          </p:stCondLst>
                                        </p:cTn>
                                        <p:tgtEl>
                                          <p:spTgt spid="7174">
                                            <p:txEl>
                                              <p:pRg st="1" end="1"/>
                                            </p:txEl>
                                          </p:spTgt>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nodeType="clickEffect">
                                  <p:stCondLst>
                                    <p:cond delay="0"/>
                                  </p:stCondLst>
                                  <p:childTnLst>
                                    <p:set>
                                      <p:cBhvr>
                                        <p:cTn id="34" dur="1" fill="hold">
                                          <p:stCondLst>
                                            <p:cond delay="0"/>
                                          </p:stCondLst>
                                        </p:cTn>
                                        <p:tgtEl>
                                          <p:spTgt spid="7174">
                                            <p:txEl>
                                              <p:pRg st="0" end="0"/>
                                            </p:txEl>
                                          </p:spTgt>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nodeType="clickEffect">
                                  <p:stCondLst>
                                    <p:cond delay="0"/>
                                  </p:stCondLst>
                                  <p:childTnLst>
                                    <p:set>
                                      <p:cBhvr>
                                        <p:cTn id="38" dur="1" fill="hold">
                                          <p:stCondLst>
                                            <p:cond delay="0"/>
                                          </p:stCondLst>
                                        </p:cTn>
                                        <p:tgtEl>
                                          <p:spTgt spid="7174">
                                            <p:txEl>
                                              <p:pRg st="2" end="2"/>
                                            </p:txEl>
                                          </p:spTgt>
                                        </p:tgtEl>
                                        <p:attrNameLst>
                                          <p:attrName>style.visibility</p:attrName>
                                        </p:attrNameLst>
                                      </p:cBhvr>
                                      <p:to>
                                        <p:strVal val="visible"/>
                                      </p:to>
                                    </p:set>
                                  </p:childTnLst>
                                </p:cTn>
                              </p:par>
                            </p:childTnLst>
                          </p:cTn>
                        </p:par>
                      </p:childTnLst>
                    </p:cTn>
                  </p:par>
                  <p:par>
                    <p:cTn id="39" fill="hold" nodeType="clickPar">
                      <p:stCondLst>
                        <p:cond delay="indefinite"/>
                      </p:stCondLst>
                      <p:childTnLst>
                        <p:par>
                          <p:cTn id="40" fill="hold" nodeType="withGroup">
                            <p:stCondLst>
                              <p:cond delay="0"/>
                            </p:stCondLst>
                            <p:childTnLst>
                              <p:par>
                                <p:cTn id="41" presetID="1" presetClass="entr" presetSubtype="0" fill="hold" nodeType="clickEffect">
                                  <p:stCondLst>
                                    <p:cond delay="0"/>
                                  </p:stCondLst>
                                  <p:childTnLst>
                                    <p:set>
                                      <p:cBhvr>
                                        <p:cTn id="42" dur="1" fill="hold">
                                          <p:stCondLst>
                                            <p:cond delay="0"/>
                                          </p:stCondLst>
                                        </p:cTn>
                                        <p:tgtEl>
                                          <p:spTgt spid="7174">
                                            <p:txEl>
                                              <p:pRg st="3" end="3"/>
                                            </p:txEl>
                                          </p:spTgt>
                                        </p:tgtEl>
                                        <p:attrNameLst>
                                          <p:attrName>style.visibility</p:attrName>
                                        </p:attrNameLst>
                                      </p:cBhvr>
                                      <p:to>
                                        <p:strVal val="visible"/>
                                      </p:to>
                                    </p:set>
                                  </p:childTnLst>
                                </p:cTn>
                              </p:par>
                            </p:childTnLst>
                          </p:cTn>
                        </p:par>
                      </p:childTnLst>
                    </p:cTn>
                  </p:par>
                  <p:par>
                    <p:cTn id="43" fill="hold" nodeType="clickPar">
                      <p:stCondLst>
                        <p:cond delay="indefinite"/>
                      </p:stCondLst>
                      <p:childTnLst>
                        <p:par>
                          <p:cTn id="44" fill="hold" nodeType="withGroup">
                            <p:stCondLst>
                              <p:cond delay="0"/>
                            </p:stCondLst>
                            <p:childTnLst>
                              <p:par>
                                <p:cTn id="45" presetID="1" presetClass="entr" presetSubtype="0" fill="hold" nodeType="clickEffect">
                                  <p:stCondLst>
                                    <p:cond delay="0"/>
                                  </p:stCondLst>
                                  <p:childTnLst>
                                    <p:set>
                                      <p:cBhvr>
                                        <p:cTn id="46" dur="1" fill="hold">
                                          <p:stCondLst>
                                            <p:cond delay="0"/>
                                          </p:stCondLst>
                                        </p:cTn>
                                        <p:tgtEl>
                                          <p:spTgt spid="7174">
                                            <p:txEl>
                                              <p:pRg st="4" end="4"/>
                                            </p:txEl>
                                          </p:spTgt>
                                        </p:tgtEl>
                                        <p:attrNameLst>
                                          <p:attrName>style.visibility</p:attrName>
                                        </p:attrNameLst>
                                      </p:cBhvr>
                                      <p:to>
                                        <p:strVal val="visible"/>
                                      </p:to>
                                    </p:set>
                                  </p:childTnLst>
                                </p:cTn>
                              </p:par>
                            </p:childTnLst>
                          </p:cTn>
                        </p:par>
                      </p:childTnLst>
                    </p:cTn>
                  </p:par>
                  <p:par>
                    <p:cTn id="47" fill="hold" nodeType="clickPar">
                      <p:stCondLst>
                        <p:cond delay="indefinite"/>
                      </p:stCondLst>
                      <p:childTnLst>
                        <p:par>
                          <p:cTn id="48" fill="hold" nodeType="withGroup">
                            <p:stCondLst>
                              <p:cond delay="0"/>
                            </p:stCondLst>
                            <p:childTnLst>
                              <p:par>
                                <p:cTn id="49" presetID="1" presetClass="entr" presetSubtype="0" fill="hold" nodeType="clickEffect">
                                  <p:stCondLst>
                                    <p:cond delay="0"/>
                                  </p:stCondLst>
                                  <p:childTnLst>
                                    <p:set>
                                      <p:cBhvr>
                                        <p:cTn id="50" dur="1" fill="hold">
                                          <p:stCondLst>
                                            <p:cond delay="0"/>
                                          </p:stCondLst>
                                        </p:cTn>
                                        <p:tgtEl>
                                          <p:spTgt spid="7174">
                                            <p:txEl>
                                              <p:pRg st="5" end="5"/>
                                            </p:txEl>
                                          </p:spTgt>
                                        </p:tgtEl>
                                        <p:attrNameLst>
                                          <p:attrName>style.visibility</p:attrName>
                                        </p:attrNameLst>
                                      </p:cBhvr>
                                      <p:to>
                                        <p:strVal val="visible"/>
                                      </p:to>
                                    </p:set>
                                  </p:childTnLst>
                                </p:cTn>
                              </p:par>
                            </p:childTnLst>
                          </p:cTn>
                        </p:par>
                      </p:childTnLst>
                    </p:cTn>
                  </p:par>
                  <p:par>
                    <p:cTn id="51" fill="hold" nodeType="clickPar">
                      <p:stCondLst>
                        <p:cond delay="indefinite"/>
                      </p:stCondLst>
                      <p:childTnLst>
                        <p:par>
                          <p:cTn id="52" fill="hold" nodeType="withGroup">
                            <p:stCondLst>
                              <p:cond delay="0"/>
                            </p:stCondLst>
                            <p:childTnLst>
                              <p:par>
                                <p:cTn id="53" presetID="1" presetClass="entr" presetSubtype="0" fill="hold" nodeType="clickEffect">
                                  <p:stCondLst>
                                    <p:cond delay="0"/>
                                  </p:stCondLst>
                                  <p:childTnLst>
                                    <p:set>
                                      <p:cBhvr>
                                        <p:cTn id="54" dur="1" fill="hold">
                                          <p:stCondLst>
                                            <p:cond delay="0"/>
                                          </p:stCondLst>
                                        </p:cTn>
                                        <p:tgtEl>
                                          <p:spTgt spid="717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defRPr/>
            </a:pPr>
            <a:r>
              <a:rPr lang="en-US" dirty="0" smtClean="0"/>
              <a:t>WARNING!</a:t>
            </a:r>
            <a:endParaRPr lang="en-US" dirty="0"/>
          </a:p>
        </p:txBody>
      </p:sp>
      <p:sp>
        <p:nvSpPr>
          <p:cNvPr id="6" name="Content Placeholder 5"/>
          <p:cNvSpPr>
            <a:spLocks noGrp="1"/>
          </p:cNvSpPr>
          <p:nvPr>
            <p:ph idx="1"/>
          </p:nvPr>
        </p:nvSpPr>
        <p:spPr/>
        <p:txBody>
          <a:bodyPr/>
          <a:lstStyle/>
          <a:p>
            <a:pPr>
              <a:defRPr/>
            </a:pPr>
            <a:r>
              <a:rPr lang="en-US" dirty="0" smtClean="0"/>
              <a:t>Good classroom management does not always mean good teaching</a:t>
            </a:r>
            <a:r>
              <a:rPr lang="en-US" dirty="0" smtClean="0"/>
              <a:t>!</a:t>
            </a:r>
          </a:p>
          <a:p>
            <a:pPr marL="0" indent="0">
              <a:buNone/>
              <a:defRPr/>
            </a:pPr>
            <a:endParaRPr lang="en-US" dirty="0" smtClean="0"/>
          </a:p>
          <a:p>
            <a:pPr>
              <a:defRPr/>
            </a:pPr>
            <a:r>
              <a:rPr lang="en-US" dirty="0" smtClean="0">
                <a:hlinkClick r:id="rId2"/>
              </a:rPr>
              <a:t>http://www.youtube.com/watch?v=C-S54bbX6eA</a:t>
            </a:r>
            <a:endParaRPr lang="en-US" dirty="0"/>
          </a:p>
        </p:txBody>
      </p:sp>
    </p:spTree>
    <p:extLst>
      <p:ext uri="{BB962C8B-B14F-4D97-AF65-F5344CB8AC3E}">
        <p14:creationId xmlns:p14="http://schemas.microsoft.com/office/powerpoint/2010/main" val="2433841369"/>
      </p:ext>
    </p:extLst>
  </p:cSld>
  <p:clrMapOvr>
    <a:masterClrMapping/>
  </p:clrMapOvr>
  <p:transition spd="slow"/>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Scenario #1</a:t>
            </a:r>
            <a:endParaRPr lang="en-US" dirty="0"/>
          </a:p>
        </p:txBody>
      </p:sp>
      <p:sp>
        <p:nvSpPr>
          <p:cNvPr id="3" name="Content Placeholder 2"/>
          <p:cNvSpPr>
            <a:spLocks noGrp="1"/>
          </p:cNvSpPr>
          <p:nvPr>
            <p:ph idx="1"/>
          </p:nvPr>
        </p:nvSpPr>
        <p:spPr>
          <a:xfrm>
            <a:off x="990600" y="1828800"/>
            <a:ext cx="6653605" cy="4191000"/>
          </a:xfrm>
        </p:spPr>
        <p:txBody>
          <a:bodyPr>
            <a:noAutofit/>
          </a:bodyPr>
          <a:lstStyle/>
          <a:p>
            <a:r>
              <a:rPr lang="en-US" sz="1600" dirty="0"/>
              <a:t>You are concerned about behavior in your lower level class. Several students are always late while others frequently forget their books, paper, pencils, or assignments. During presentations, students call out answers or comments, leave their seats to throw away paper or sharpen their pencils, and they often talk or write notes. During seatwork assignments, students work the first problem or two while you are watching but then turn to their neighbors as soon as you turn your back to work with individual students. Some complain about having to do any work and many do no work during the last ten minutes of the period as they get ready to leave and spend the time talking. You tried to establish order by using a system of fines in which students had to write out and turn in definitions of problems if they were caught misbehaving. This system had worked well with your average classes, but in this class you find you are constantly handing out fines and are unable to keep track of whether they were turned in. What other strategies could you try?</a:t>
            </a:r>
          </a:p>
        </p:txBody>
      </p:sp>
    </p:spTree>
    <p:extLst>
      <p:ext uri="{BB962C8B-B14F-4D97-AF65-F5344CB8AC3E}">
        <p14:creationId xmlns:p14="http://schemas.microsoft.com/office/powerpoint/2010/main" val="26251724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Scenario #2</a:t>
            </a:r>
            <a:endParaRPr lang="en-US" dirty="0"/>
          </a:p>
        </p:txBody>
      </p:sp>
      <p:sp>
        <p:nvSpPr>
          <p:cNvPr id="3" name="Content Placeholder 2"/>
          <p:cNvSpPr>
            <a:spLocks noGrp="1"/>
          </p:cNvSpPr>
          <p:nvPr>
            <p:ph idx="1"/>
          </p:nvPr>
        </p:nvSpPr>
        <p:spPr/>
        <p:txBody>
          <a:bodyPr>
            <a:normAutofit fontScale="92500" lnSpcReduction="10000"/>
          </a:bodyPr>
          <a:lstStyle/>
          <a:p>
            <a:r>
              <a:rPr lang="en-US" dirty="0"/>
              <a:t>Joe manages to get most of his work done, but in the process he is constantly disruptive. He teases the girls sitting around him, keeping them constantly laughing and competing for his attention. Joe makes wisecracks in response to almost anything you say. When confronted, he grins charmingly and responds with exaggerated courtesy, leading you to feel as if the student is patronizing you. However, his antics delight the rest of the class. What will you do to curb such behavior?</a:t>
            </a:r>
          </a:p>
        </p:txBody>
      </p:sp>
    </p:spTree>
    <p:extLst>
      <p:ext uri="{BB962C8B-B14F-4D97-AF65-F5344CB8AC3E}">
        <p14:creationId xmlns:p14="http://schemas.microsoft.com/office/powerpoint/2010/main" val="266484531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Scenario #3</a:t>
            </a:r>
            <a:endParaRPr lang="en-US" dirty="0"/>
          </a:p>
        </p:txBody>
      </p:sp>
      <p:sp>
        <p:nvSpPr>
          <p:cNvPr id="3" name="Content Placeholder 2"/>
          <p:cNvSpPr>
            <a:spLocks noGrp="1"/>
          </p:cNvSpPr>
          <p:nvPr>
            <p:ph idx="1"/>
          </p:nvPr>
        </p:nvSpPr>
        <p:spPr>
          <a:xfrm>
            <a:off x="1066800" y="1752600"/>
            <a:ext cx="6592645" cy="3970469"/>
          </a:xfrm>
        </p:spPr>
        <p:txBody>
          <a:bodyPr>
            <a:normAutofit lnSpcReduction="10000"/>
          </a:bodyPr>
          <a:lstStyle/>
          <a:p>
            <a:r>
              <a:rPr lang="en-US" dirty="0"/>
              <a:t>When you were absent yesterday, your fourth-period class gave the substitute teacher a hard time; according to the note he left for you (with a copy sent to the principal), many students refused to work at all, four or five left the room for the bathroom and never returned, and a </a:t>
            </a:r>
            <a:r>
              <a:rPr lang="en-US" dirty="0" smtClean="0"/>
              <a:t>paper-and-spit wad </a:t>
            </a:r>
            <a:r>
              <a:rPr lang="en-US" dirty="0"/>
              <a:t>fight raged most of the period. The substitute left the names of some, but not all the students involved in the misbehaviors. As the tardy bell rings, you enter the room to greet the fourth-period class. </a:t>
            </a:r>
          </a:p>
        </p:txBody>
      </p:sp>
    </p:spTree>
    <p:extLst>
      <p:ext uri="{BB962C8B-B14F-4D97-AF65-F5344CB8AC3E}">
        <p14:creationId xmlns:p14="http://schemas.microsoft.com/office/powerpoint/2010/main" val="89470167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ushpin">
  <a:themeElements>
    <a:clrScheme name="Pushpin">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Pushpin">
      <a:majorFont>
        <a:latin typeface="Constantia"/>
        <a:ea typeface=""/>
        <a:cs typeface=""/>
        <a:font script="Jpan" typeface="HGS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ushpin">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tint val="93000"/>
          </a:schemeClr>
        </a:solidFill>
        <a:blipFill rotWithShape="1">
          <a:blip xmlns:r="http://schemas.openxmlformats.org/officeDocument/2006/relationships" r:embed="rId1">
            <a:duotone>
              <a:schemeClr val="phClr">
                <a:shade val="80000"/>
                <a:satMod val="140000"/>
                <a:lumMod val="50000"/>
              </a:schemeClr>
              <a:schemeClr val="phClr">
                <a:tint val="95000"/>
                <a:satMod val="180000"/>
                <a:lumMod val="160000"/>
              </a:schemeClr>
            </a:duotone>
          </a:blip>
          <a:stretch/>
        </a:blipFill>
        <a:blipFill rotWithShape="1">
          <a:blip xmlns:r="http://schemas.openxmlformats.org/officeDocument/2006/relationships" r:embed="rId2">
            <a:duotone>
              <a:schemeClr val="phClr">
                <a:tint val="98000"/>
                <a:shade val="90000"/>
                <a:satMod val="120000"/>
                <a:lumMod val="54000"/>
              </a:schemeClr>
              <a:schemeClr val="phClr">
                <a:tint val="80000"/>
                <a:satMod val="160000"/>
                <a:lumMod val="14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Pushpin</Template>
  <TotalTime>21</TotalTime>
  <Words>875</Words>
  <Application>Microsoft Office PowerPoint</Application>
  <PresentationFormat>On-screen Show (4:3)</PresentationFormat>
  <Paragraphs>48</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Pushpin</vt:lpstr>
      <vt:lpstr>Managing Your Classroom</vt:lpstr>
      <vt:lpstr>A majority of classroom management occurs before the students enter the classroom</vt:lpstr>
      <vt:lpstr> Teachers with effective classroom management skills*: </vt:lpstr>
      <vt:lpstr>General Principles</vt:lpstr>
      <vt:lpstr>Tips for Classroom Management</vt:lpstr>
      <vt:lpstr>WARNING!</vt:lpstr>
      <vt:lpstr>Scenario #1</vt:lpstr>
      <vt:lpstr>Scenario #2</vt:lpstr>
      <vt:lpstr>Scenario #3</vt:lpstr>
      <vt:lpstr>Scenario #4</vt:lpstr>
      <vt:lpstr>Scenario #5</vt:lpstr>
    </vt:vector>
  </TitlesOfParts>
  <Company>Illinois State University / CAS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Managing Your Classroom</dc:title>
  <dc:creator>elpalme</dc:creator>
  <cp:lastModifiedBy>elpalme</cp:lastModifiedBy>
  <cp:revision>7</cp:revision>
  <dcterms:created xsi:type="dcterms:W3CDTF">2011-08-25T17:27:20Z</dcterms:created>
  <dcterms:modified xsi:type="dcterms:W3CDTF">2011-08-25T17:48:44Z</dcterms:modified>
</cp:coreProperties>
</file>