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08" y="-1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 bwMode="white">
          <a:xfrm>
            <a:off x="0" y="5971032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-9144" y="6053328"/>
            <a:ext cx="2249424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359152" y="6044184"/>
            <a:ext cx="6784848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362200" y="4038600"/>
            <a:ext cx="6477000" cy="1828800"/>
          </a:xfrm>
        </p:spPr>
        <p:txBody>
          <a:bodyPr anchor="b"/>
          <a:lstStyle>
            <a:lvl1pPr>
              <a:defRPr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362200" y="6050037"/>
            <a:ext cx="6705600" cy="685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600">
                <a:solidFill>
                  <a:srgbClr val="FFFFFF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76200" y="6068699"/>
            <a:ext cx="2057400" cy="685800"/>
          </a:xfrm>
        </p:spPr>
        <p:txBody>
          <a:bodyPr>
            <a:noAutofit/>
          </a:bodyPr>
          <a:lstStyle>
            <a:lvl1pPr algn="ctr">
              <a:defRPr sz="2000">
                <a:solidFill>
                  <a:srgbClr val="FFFFFF"/>
                </a:solidFill>
              </a:defRPr>
            </a:lvl1pPr>
          </a:lstStyle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085393" y="236538"/>
            <a:ext cx="5867400" cy="365125"/>
          </a:xfrm>
        </p:spPr>
        <p:txBody>
          <a:bodyPr/>
          <a:lstStyle>
            <a:lvl1pPr algn="r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001000" y="228600"/>
            <a:ext cx="8382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609600"/>
            <a:ext cx="2057400" cy="55165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5562600" cy="5516564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53200" y="6248402"/>
            <a:ext cx="2209800" cy="365125"/>
          </a:xfrm>
        </p:spPr>
        <p:txBody>
          <a:bodyPr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1" y="6248207"/>
            <a:ext cx="5573483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 bwMode="white">
          <a:xfrm>
            <a:off x="6096318" y="0"/>
            <a:ext cx="320040" cy="6858000"/>
          </a:xfrm>
          <a:prstGeom prst="rect">
            <a:avLst/>
          </a:prstGeom>
          <a:solidFill>
            <a:srgbClr val="FFFFFF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142038" y="609600"/>
            <a:ext cx="228600" cy="6248400"/>
          </a:xfrm>
          <a:prstGeom prst="rect">
            <a:avLst/>
          </a:prstGeom>
          <a:solidFill>
            <a:schemeClr val="accent1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142038" y="0"/>
            <a:ext cx="228600" cy="533400"/>
          </a:xfrm>
          <a:prstGeom prst="rect">
            <a:avLst/>
          </a:prstGeom>
          <a:solidFill>
            <a:schemeClr val="accent2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5989638" y="144462"/>
            <a:ext cx="533400" cy="244476"/>
          </a:xfrm>
        </p:spPr>
        <p:txBody>
          <a:bodyPr/>
          <a:lstStyle/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228600"/>
            <a:ext cx="8153400" cy="9906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612648" y="1600200"/>
            <a:ext cx="8153400" cy="44958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743200"/>
            <a:ext cx="7123113" cy="1673225"/>
          </a:xfrm>
        </p:spPr>
        <p:txBody>
          <a:bodyPr anchor="t"/>
          <a:lstStyle>
            <a:lvl1pPr marL="0" indent="0">
              <a:buNone/>
              <a:defRPr sz="280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Rectangle 6"/>
          <p:cNvSpPr/>
          <p:nvPr/>
        </p:nvSpPr>
        <p:spPr bwMode="white">
          <a:xfrm>
            <a:off x="0" y="1524000"/>
            <a:ext cx="9144000" cy="114300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0" y="1600200"/>
            <a:ext cx="1295400" cy="990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1371600" y="1600200"/>
            <a:ext cx="7772400" cy="990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1600200"/>
            <a:ext cx="7620000" cy="990600"/>
          </a:xfrm>
        </p:spPr>
        <p:txBody>
          <a:bodyPr/>
          <a:lstStyle>
            <a:lvl1pPr algn="l">
              <a:buNone/>
              <a:defRPr sz="4400" b="0" cap="none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1752600"/>
            <a:ext cx="1295400" cy="701676"/>
          </a:xfrm>
        </p:spPr>
        <p:txBody>
          <a:bodyPr>
            <a:noAutofit/>
          </a:bodyPr>
          <a:lstStyle>
            <a:lvl1pPr>
              <a:defRPr sz="2400">
                <a:solidFill>
                  <a:srgbClr val="FFFFFF"/>
                </a:solidFill>
              </a:defRPr>
            </a:lvl1pPr>
          </a:lstStyle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609600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844901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273050"/>
            <a:ext cx="8153400" cy="8699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609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800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/>
          <a:p>
            <a:endParaRPr lang="en-US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"/>
          </p:nvPr>
        </p:nvSpPr>
        <p:spPr>
          <a:xfrm>
            <a:off x="609600" y="1752600"/>
            <a:ext cx="3886200" cy="640080"/>
          </a:xfrm>
          <a:solidFill>
            <a:schemeClr val="accent2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3"/>
          </p:nvPr>
        </p:nvSpPr>
        <p:spPr>
          <a:xfrm>
            <a:off x="4800600" y="1752600"/>
            <a:ext cx="3886200" cy="640080"/>
          </a:xfrm>
          <a:solidFill>
            <a:schemeClr val="accent4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0" y="6248400"/>
            <a:ext cx="5334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8077200" cy="869950"/>
          </a:xfrm>
        </p:spPr>
        <p:txBody>
          <a:bodyPr anchor="ctr"/>
          <a:lstStyle>
            <a:lvl1pPr algn="l">
              <a:buNone/>
              <a:defRPr sz="44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09600" y="1752600"/>
            <a:ext cx="1600200" cy="4343400"/>
          </a:xfrm>
          <a:ln w="50800" cap="sq" cmpd="dbl" algn="ctr">
            <a:solidFill>
              <a:schemeClr val="accent2"/>
            </a:solidFill>
            <a:prstDash val="solid"/>
            <a:miter lim="800000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137160" tIns="182880" rIns="137160" bIns="91440"/>
          <a:lstStyle>
            <a:lvl1pPr marL="0" indent="0">
              <a:spcAft>
                <a:spcPts val="1000"/>
              </a:spcAft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2362200" y="1752600"/>
            <a:ext cx="6400800" cy="4419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00200" y="5486400"/>
            <a:ext cx="7315200" cy="685800"/>
          </a:xfrm>
        </p:spPr>
        <p:txBody>
          <a:bodyPr/>
          <a:lstStyle>
            <a:lvl1pPr marL="0" indent="0">
              <a:buFontTx/>
              <a:buNone/>
              <a:defRPr sz="17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Rectangle 7"/>
          <p:cNvSpPr/>
          <p:nvPr/>
        </p:nvSpPr>
        <p:spPr bwMode="white">
          <a:xfrm>
            <a:off x="-9144" y="4572000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-9144" y="4663440"/>
            <a:ext cx="1463040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1545336" y="4654296"/>
            <a:ext cx="7598664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4648200"/>
            <a:ext cx="7315200" cy="685800"/>
          </a:xfrm>
        </p:spPr>
        <p:txBody>
          <a:bodyPr anchor="ctr"/>
          <a:lstStyle>
            <a:lvl1pPr algn="l">
              <a:buNone/>
              <a:defRPr sz="2800" b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Rectangle 10"/>
          <p:cNvSpPr/>
          <p:nvPr/>
        </p:nvSpPr>
        <p:spPr bwMode="white">
          <a:xfrm>
            <a:off x="1447800" y="0"/>
            <a:ext cx="100584" cy="6867144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>
          <a:xfrm>
            <a:off x="6248400" y="6248400"/>
            <a:ext cx="2667000" cy="365125"/>
          </a:xfrm>
        </p:spPr>
        <p:txBody>
          <a:bodyPr rtlCol="0"/>
          <a:lstStyle/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4667249"/>
            <a:ext cx="1447800" cy="663578"/>
          </a:xfrm>
        </p:spPr>
        <p:txBody>
          <a:bodyPr rtlCol="0"/>
          <a:lstStyle>
            <a:lvl1pPr>
              <a:defRPr sz="2800"/>
            </a:lvl1pPr>
          </a:lstStyle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>
          <a:xfrm>
            <a:off x="1600200" y="6248206"/>
            <a:ext cx="4572000" cy="365125"/>
          </a:xfrm>
        </p:spPr>
        <p:txBody>
          <a:bodyPr rtlCol="0"/>
          <a:lstStyle/>
          <a:p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60576" y="0"/>
            <a:ext cx="7583424" cy="4568952"/>
          </a:xfrm>
          <a:solidFill>
            <a:schemeClr val="accent1">
              <a:tint val="40000"/>
            </a:schemeClr>
          </a:solidFill>
          <a:ln>
            <a:noFill/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609600" y="228600"/>
            <a:ext cx="8153400" cy="9906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612648" y="1600200"/>
            <a:ext cx="8153400" cy="452628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CDD733DB-C1B1-4B53-81EB-4B49C34183DC}" type="datetimeFigureOut">
              <a:rPr lang="en-US" smtClean="0"/>
              <a:pPr/>
              <a:t>3/23/2011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</p:spPr>
        <p:txBody>
          <a:bodyPr vert="horz" anchor="ctr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 bwMode="white">
          <a:xfrm>
            <a:off x="0" y="1234440"/>
            <a:ext cx="9144000" cy="32004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0" y="1280160"/>
            <a:ext cx="533400" cy="228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590550" y="1280160"/>
            <a:ext cx="8553450" cy="228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0" y="1272222"/>
            <a:ext cx="533400" cy="244476"/>
          </a:xfrm>
          <a:prstGeom prst="rect">
            <a:avLst/>
          </a:prstGeom>
        </p:spPr>
        <p:txBody>
          <a:bodyPr vert="horz" anchor="ctr" anchorCtr="0">
            <a:normAutofit/>
          </a:bodyPr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79B9C884-8A4F-4DA5-905D-99212A27201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rtl="0" eaLnBrk="1" latinLnBrk="0" hangingPunct="1">
        <a:spcBef>
          <a:spcPct val="0"/>
        </a:spcBef>
        <a:buNone/>
        <a:defRPr kumimoji="0" sz="44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20040" indent="-320040" algn="l" rtl="0" eaLnBrk="1" latinLnBrk="0" hangingPunct="1">
        <a:spcBef>
          <a:spcPts val="700"/>
        </a:spcBef>
        <a:buClr>
          <a:schemeClr val="accent2"/>
        </a:buClr>
        <a:buSzPct val="60000"/>
        <a:buFont typeface="Wingdings"/>
        <a:buChar char=""/>
        <a:defRPr kumimoji="0"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550"/>
        </a:spcBef>
        <a:buClr>
          <a:schemeClr val="accent1"/>
        </a:buClr>
        <a:buSzPct val="70000"/>
        <a:buFont typeface="Wingdings 2"/>
        <a:buChar char="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rtl="0" eaLnBrk="1" latinLnBrk="0" hangingPunct="1">
        <a:spcBef>
          <a:spcPts val="500"/>
        </a:spcBef>
        <a:buClr>
          <a:schemeClr val="accent2"/>
        </a:buClr>
        <a:buSzPct val="75000"/>
        <a:buFont typeface="Wingdings"/>
        <a:buChar char="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28600" algn="l" rtl="0" eaLnBrk="1" latinLnBrk="0" hangingPunct="1">
        <a:spcBef>
          <a:spcPts val="400"/>
        </a:spcBef>
        <a:buClr>
          <a:schemeClr val="accent3"/>
        </a:buClr>
        <a:buSzPct val="7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indent="-228600" algn="l" rtl="0" eaLnBrk="1" latinLnBrk="0" hangingPunct="1">
        <a:spcBef>
          <a:spcPts val="400"/>
        </a:spcBef>
        <a:buClr>
          <a:schemeClr val="accent4"/>
        </a:buClr>
        <a:buSzPct val="6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103120" indent="-228600" algn="l" rtl="0" eaLnBrk="1" latinLnBrk="0" hangingPunct="1">
        <a:spcBef>
          <a:spcPct val="20000"/>
        </a:spcBef>
        <a:buClr>
          <a:schemeClr val="accent1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228600" algn="l" rtl="0" eaLnBrk="1" latinLnBrk="0" hangingPunct="1">
        <a:spcBef>
          <a:spcPct val="20000"/>
        </a:spcBef>
        <a:buClr>
          <a:schemeClr val="accent2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651760" indent="-228600" algn="l" rtl="0" eaLnBrk="1" latinLnBrk="0" hangingPunct="1">
        <a:spcBef>
          <a:spcPct val="20000"/>
        </a:spcBef>
        <a:buClr>
          <a:schemeClr val="accent3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926080" indent="-228600" algn="l" rtl="0" eaLnBrk="1" latinLnBrk="0" hangingPunct="1">
        <a:spcBef>
          <a:spcPct val="20000"/>
        </a:spcBef>
        <a:buClr>
          <a:schemeClr val="accent4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Group Work in the Science Classroom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should I form groups?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Things to consider…</a:t>
            </a:r>
          </a:p>
          <a:p>
            <a:pPr lvl="1"/>
            <a:r>
              <a:rPr lang="en-US" dirty="0" smtClean="0"/>
              <a:t>Length/size </a:t>
            </a:r>
            <a:r>
              <a:rPr lang="en-US" dirty="0" smtClean="0"/>
              <a:t>of </a:t>
            </a:r>
            <a:r>
              <a:rPr lang="en-US" dirty="0" smtClean="0"/>
              <a:t>assignment</a:t>
            </a:r>
          </a:p>
          <a:p>
            <a:pPr lvl="1"/>
            <a:r>
              <a:rPr lang="en-US" dirty="0" smtClean="0"/>
              <a:t>Purpose of working in the group</a:t>
            </a:r>
            <a:endParaRPr lang="en-US" dirty="0" smtClean="0"/>
          </a:p>
          <a:p>
            <a:pPr lvl="1"/>
            <a:r>
              <a:rPr lang="en-US" dirty="0" smtClean="0"/>
              <a:t>Age of students</a:t>
            </a:r>
          </a:p>
          <a:p>
            <a:pPr lvl="1"/>
            <a:r>
              <a:rPr lang="en-US" dirty="0" smtClean="0"/>
              <a:t>Social goals</a:t>
            </a:r>
          </a:p>
          <a:p>
            <a:pPr lvl="1"/>
            <a:r>
              <a:rPr lang="en-US" dirty="0" smtClean="0"/>
              <a:t>Reward?</a:t>
            </a:r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Keys to Effective Group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Clear expectations</a:t>
            </a:r>
          </a:p>
          <a:p>
            <a:pPr lvl="1"/>
            <a:r>
              <a:rPr lang="en-US" dirty="0" smtClean="0"/>
              <a:t>Specific duties, tasks or questions</a:t>
            </a:r>
          </a:p>
          <a:p>
            <a:r>
              <a:rPr lang="en-US" dirty="0" smtClean="0"/>
              <a:t>Time constraints</a:t>
            </a:r>
          </a:p>
          <a:p>
            <a:r>
              <a:rPr lang="en-US" dirty="0" smtClean="0"/>
              <a:t>Internal monitoring</a:t>
            </a:r>
          </a:p>
          <a:p>
            <a:r>
              <a:rPr lang="en-US" dirty="0" smtClean="0"/>
              <a:t>External monitoring</a:t>
            </a:r>
          </a:p>
          <a:p>
            <a:r>
              <a:rPr lang="en-US" dirty="0" smtClean="0"/>
              <a:t>Re-assignment of groups if </a:t>
            </a:r>
            <a:r>
              <a:rPr lang="en-US" dirty="0" smtClean="0"/>
              <a:t>necessary</a:t>
            </a:r>
          </a:p>
          <a:p>
            <a:r>
              <a:rPr lang="en-US" dirty="0" smtClean="0"/>
              <a:t>Separation of grades as needed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edian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dian">
      <a:fillStyleLst>
        <a:solidFill>
          <a:schemeClr val="phClr"/>
        </a:solidFill>
        <a:solidFill>
          <a:schemeClr val="phClr">
            <a:tint val="50000"/>
          </a:schemeClr>
        </a:solidFill>
        <a:solidFill>
          <a:schemeClr val="phClr"/>
        </a:soli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4762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  <a:scene3d>
            <a:camera prst="isometricTopDown" fov="0">
              <a:rot lat="0" lon="0" rev="0"/>
            </a:camera>
            <a:lightRig rig="balanced" dir="t">
              <a:rot lat="0" lon="0" rev="13800000"/>
            </a:lightRig>
          </a:scene3d>
          <a:sp3d extrusionH="12700" prstMaterial="plastic">
            <a:bevelT w="38100" h="25400" prst="softRound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  <a:blipFill>
          <a:blip xmlns:r="http://schemas.openxmlformats.org/officeDocument/2006/relationships" r:embed="rId2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Median</Template>
  <TotalTime>5</TotalTime>
  <Words>61</Words>
  <Application>Microsoft Office PowerPoint</Application>
  <PresentationFormat>On-screen Show (4:3)</PresentationFormat>
  <Paragraphs>16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Median</vt:lpstr>
      <vt:lpstr>Group Work in the Science Classroom</vt:lpstr>
      <vt:lpstr>How should I form groups?</vt:lpstr>
      <vt:lpstr>Keys to Effective Group Work</vt:lpstr>
    </vt:vector>
  </TitlesOfParts>
  <Company>Illinois State University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Group Work in the Science Classroom</dc:title>
  <dc:creator>elpalme</dc:creator>
  <cp:lastModifiedBy>elpalme</cp:lastModifiedBy>
  <cp:revision>4</cp:revision>
  <dcterms:created xsi:type="dcterms:W3CDTF">2011-03-23T15:53:10Z</dcterms:created>
  <dcterms:modified xsi:type="dcterms:W3CDTF">2011-03-23T18:49:36Z</dcterms:modified>
</cp:coreProperties>
</file>

<file path=docProps/thumbnail.jpeg>
</file>