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6"/>
  </p:notesMasterIdLst>
  <p:sldIdLst>
    <p:sldId id="256" r:id="rId2"/>
    <p:sldId id="257" r:id="rId3"/>
    <p:sldId id="259" r:id="rId4"/>
    <p:sldId id="258"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0"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3A084AD-F388-481A-AB2A-20D02E01BAE0}" type="datetimeFigureOut">
              <a:rPr lang="en-US" smtClean="0"/>
              <a:t>3/7/2012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D70C2F-3C7E-4ED1-B947-864181235071}"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4D70C2F-3C7E-4ED1-B947-864181235071}" type="slidenum">
              <a:rPr lang="en-US" smtClean="0"/>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4D70C2F-3C7E-4ED1-B947-864181235071}" type="slidenum">
              <a:rPr lang="en-US" smtClean="0"/>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4D70C2F-3C7E-4ED1-B947-864181235071}" type="slidenum">
              <a:rPr lang="en-US" smtClean="0"/>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4D70C2F-3C7E-4ED1-B947-864181235071}" type="slidenum">
              <a:rPr lang="en-US" smtClean="0"/>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CD019EF6-83F6-4547-A537-E951C07DE105}" type="datetimeFigureOut">
              <a:rPr lang="en-US" smtClean="0"/>
              <a:t>3/7/2012</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3D0CEC9F-1C4D-4AF1-8D7F-FC08958B5A48}"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D019EF6-83F6-4547-A537-E951C07DE105}" type="datetimeFigureOut">
              <a:rPr lang="en-US" smtClean="0"/>
              <a:t>3/7/2012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D0CEC9F-1C4D-4AF1-8D7F-FC08958B5A4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D019EF6-83F6-4547-A537-E951C07DE105}" type="datetimeFigureOut">
              <a:rPr lang="en-US" smtClean="0"/>
              <a:t>3/7/2012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D0CEC9F-1C4D-4AF1-8D7F-FC08958B5A4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D019EF6-83F6-4547-A537-E951C07DE105}" type="datetimeFigureOut">
              <a:rPr lang="en-US" smtClean="0"/>
              <a:t>3/7/2012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D0CEC9F-1C4D-4AF1-8D7F-FC08958B5A48}"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CD019EF6-83F6-4547-A537-E951C07DE105}" type="datetimeFigureOut">
              <a:rPr lang="en-US" smtClean="0"/>
              <a:t>3/7/2012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D0CEC9F-1C4D-4AF1-8D7F-FC08958B5A48}"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D019EF6-83F6-4547-A537-E951C07DE105}" type="datetimeFigureOut">
              <a:rPr lang="en-US" smtClean="0"/>
              <a:t>3/7/2012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3D0CEC9F-1C4D-4AF1-8D7F-FC08958B5A48}"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CD019EF6-83F6-4547-A537-E951C07DE105}" type="datetimeFigureOut">
              <a:rPr lang="en-US" smtClean="0"/>
              <a:t>3/7/2012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3D0CEC9F-1C4D-4AF1-8D7F-FC08958B5A48}"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CD019EF6-83F6-4547-A537-E951C07DE105}" type="datetimeFigureOut">
              <a:rPr lang="en-US" smtClean="0"/>
              <a:t>3/7/2012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3D0CEC9F-1C4D-4AF1-8D7F-FC08958B5A48}"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CD019EF6-83F6-4547-A537-E951C07DE105}" type="datetimeFigureOut">
              <a:rPr lang="en-US" smtClean="0"/>
              <a:t>3/7/2012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3D0CEC9F-1C4D-4AF1-8D7F-FC08958B5A4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CD019EF6-83F6-4547-A537-E951C07DE105}" type="datetimeFigureOut">
              <a:rPr lang="en-US" smtClean="0"/>
              <a:t>3/7/2012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3D0CEC9F-1C4D-4AF1-8D7F-FC08958B5A48}"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CD019EF6-83F6-4547-A537-E951C07DE105}" type="datetimeFigureOut">
              <a:rPr lang="en-US" smtClean="0"/>
              <a:t>3/7/2012</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3D0CEC9F-1C4D-4AF1-8D7F-FC08958B5A48}"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CD019EF6-83F6-4547-A537-E951C07DE105}" type="datetimeFigureOut">
              <a:rPr lang="en-US" smtClean="0"/>
              <a:t>3/7/2012</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3D0CEC9F-1C4D-4AF1-8D7F-FC08958B5A4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3600" dirty="0" smtClean="0"/>
              <a:t>Probability and </a:t>
            </a:r>
            <a:r>
              <a:rPr lang="en-US" sz="3600" dirty="0" err="1" smtClean="0"/>
              <a:t>Punnett</a:t>
            </a:r>
            <a:r>
              <a:rPr lang="en-US" sz="3600" dirty="0" smtClean="0"/>
              <a:t> Squares</a:t>
            </a:r>
            <a:endParaRPr lang="en-US" sz="3600" dirty="0"/>
          </a:p>
        </p:txBody>
      </p:sp>
      <p:sp>
        <p:nvSpPr>
          <p:cNvPr id="3" name="Subtitle 2"/>
          <p:cNvSpPr>
            <a:spLocks noGrp="1"/>
          </p:cNvSpPr>
          <p:nvPr>
            <p:ph type="subTitle" idx="1"/>
          </p:nvPr>
        </p:nvSpPr>
        <p:spPr/>
        <p:txBody>
          <a:bodyPr/>
          <a:lstStyle/>
          <a:p>
            <a:r>
              <a:rPr lang="en-US" dirty="0" smtClean="0"/>
              <a:t>By Scott Birns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t>Definition-The likelihood that a particular event will occur.</a:t>
            </a:r>
          </a:p>
          <a:p>
            <a:pPr>
              <a:buNone/>
            </a:pPr>
            <a:endParaRPr lang="en-US" b="1" dirty="0" smtClean="0"/>
          </a:p>
          <a:p>
            <a:r>
              <a:rPr lang="en-US" b="1" dirty="0" smtClean="0"/>
              <a:t>Does Tail’s really never fail?</a:t>
            </a:r>
          </a:p>
          <a:p>
            <a:pPr lvl="1"/>
            <a:r>
              <a:rPr lang="en-US" b="1" dirty="0" smtClean="0"/>
              <a:t>Past outcomes do not affect future ones.</a:t>
            </a:r>
          </a:p>
          <a:p>
            <a:endParaRPr lang="en-US" b="1" dirty="0" smtClean="0"/>
          </a:p>
          <a:p>
            <a:r>
              <a:rPr lang="en-US" b="1" dirty="0" smtClean="0"/>
              <a:t>Principles of probability can be used to predict the outcomes of genetic crosses.</a:t>
            </a:r>
          </a:p>
          <a:p>
            <a:pPr lvl="1"/>
            <a:r>
              <a:rPr lang="en-US" b="1" dirty="0" smtClean="0"/>
              <a:t>The way in which alleles segregate is completely random, like a coin flip.</a:t>
            </a:r>
          </a:p>
          <a:p>
            <a:pPr>
              <a:buNone/>
            </a:pPr>
            <a:endParaRPr lang="en-US" b="1" dirty="0" smtClean="0"/>
          </a:p>
          <a:p>
            <a:pPr>
              <a:buNone/>
            </a:pPr>
            <a:endParaRPr lang="en-US" b="1" dirty="0" smtClean="0"/>
          </a:p>
          <a:p>
            <a:pPr>
              <a:buNone/>
            </a:pPr>
            <a:endParaRPr lang="en-US" b="1" dirty="0" smtClean="0"/>
          </a:p>
        </p:txBody>
      </p:sp>
      <p:sp>
        <p:nvSpPr>
          <p:cNvPr id="3" name="Title 2"/>
          <p:cNvSpPr>
            <a:spLocks noGrp="1"/>
          </p:cNvSpPr>
          <p:nvPr>
            <p:ph type="title"/>
          </p:nvPr>
        </p:nvSpPr>
        <p:spPr/>
        <p:txBody>
          <a:bodyPr/>
          <a:lstStyle/>
          <a:p>
            <a:r>
              <a:rPr lang="en-US" dirty="0" smtClean="0"/>
              <a:t>Probability</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Today all of you are scientists who are stationed at Bikini Bottom. For the past couple of weeks you have been investigating the genetic makeup of the organisms in this community. Use the information provided and your textbook to answer each question.  </a:t>
            </a:r>
            <a:endParaRPr lang="en-US" dirty="0"/>
          </a:p>
        </p:txBody>
      </p:sp>
      <p:sp>
        <p:nvSpPr>
          <p:cNvPr id="3" name="Title 2"/>
          <p:cNvSpPr>
            <a:spLocks noGrp="1"/>
          </p:cNvSpPr>
          <p:nvPr>
            <p:ph type="title"/>
          </p:nvPr>
        </p:nvSpPr>
        <p:spPr/>
        <p:txBody>
          <a:bodyPr/>
          <a:lstStyle/>
          <a:p>
            <a:r>
              <a:rPr lang="en-US" dirty="0" smtClean="0"/>
              <a:t>Bikini Bottom Genetics</a:t>
            </a:r>
            <a:endParaRPr lang="en-US" dirty="0"/>
          </a:p>
        </p:txBody>
      </p:sp>
      <p:pic>
        <p:nvPicPr>
          <p:cNvPr id="21506" name="Picture 2" descr="http://t1.gstatic.com/images?q=tbn:ANd9GcSRVPJNsamWTBbvIUdgZLpp7UIF8zwF7cepHWbrgug7DYhiGuMlNA"/>
          <p:cNvPicPr>
            <a:picLocks noChangeAspect="1" noChangeArrowheads="1"/>
          </p:cNvPicPr>
          <p:nvPr/>
        </p:nvPicPr>
        <p:blipFill>
          <a:blip r:embed="rId3" cstate="print"/>
          <a:srcRect/>
          <a:stretch>
            <a:fillRect/>
          </a:stretch>
        </p:blipFill>
        <p:spPr bwMode="auto">
          <a:xfrm>
            <a:off x="4495800" y="4419600"/>
            <a:ext cx="2228850" cy="2047876"/>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1800" dirty="0" smtClean="0"/>
              <a:t>Homozygous (pure breed)- Having two identical alleles for a given gene.</a:t>
            </a:r>
          </a:p>
          <a:p>
            <a:r>
              <a:rPr lang="en-US" sz="1800" dirty="0" smtClean="0"/>
              <a:t>Heterozygous (hybrid)- Having two different alleles for a given gene.</a:t>
            </a:r>
          </a:p>
          <a:p>
            <a:r>
              <a:rPr lang="en-US" sz="1800" dirty="0" smtClean="0"/>
              <a:t>Phenotype- The observable physical traits of an organism, which are determined by its genotype.</a:t>
            </a:r>
          </a:p>
          <a:p>
            <a:r>
              <a:rPr lang="en-US" sz="1800" dirty="0" smtClean="0"/>
              <a:t>Genotype- The genetic makeup of an organism.</a:t>
            </a:r>
          </a:p>
          <a:p>
            <a:r>
              <a:rPr lang="en-US" sz="1800" dirty="0" err="1" smtClean="0"/>
              <a:t>Punnett</a:t>
            </a:r>
            <a:r>
              <a:rPr lang="en-US" sz="1800" dirty="0" smtClean="0"/>
              <a:t> square-A diagram used in the study of inheritance to show the combinations that might result from a genetic-cross. </a:t>
            </a:r>
            <a:endParaRPr lang="en-US" sz="1800" dirty="0"/>
          </a:p>
        </p:txBody>
      </p:sp>
      <p:sp>
        <p:nvSpPr>
          <p:cNvPr id="3" name="Title 2"/>
          <p:cNvSpPr>
            <a:spLocks noGrp="1"/>
          </p:cNvSpPr>
          <p:nvPr>
            <p:ph type="title"/>
          </p:nvPr>
        </p:nvSpPr>
        <p:spPr/>
        <p:txBody>
          <a:bodyPr/>
          <a:lstStyle/>
          <a:p>
            <a:r>
              <a:rPr lang="en-US" dirty="0" smtClean="0"/>
              <a:t>Review</a:t>
            </a:r>
            <a:endParaRPr lang="en-US" dirty="0"/>
          </a:p>
        </p:txBody>
      </p:sp>
      <p:pic>
        <p:nvPicPr>
          <p:cNvPr id="2050" name="Picture 2" descr="http://t2.gstatic.com/images?q=tbn:ANd9GcR72SYEjsRzIbii72j3ewBIIEw12DuOgLAERrhwNuCuh7MKTADjqg"/>
          <p:cNvPicPr>
            <a:picLocks noChangeAspect="1" noChangeArrowheads="1"/>
          </p:cNvPicPr>
          <p:nvPr/>
        </p:nvPicPr>
        <p:blipFill>
          <a:blip r:embed="rId3" cstate="print"/>
          <a:srcRect/>
          <a:stretch>
            <a:fillRect/>
          </a:stretch>
        </p:blipFill>
        <p:spPr bwMode="auto">
          <a:xfrm>
            <a:off x="4343400" y="4267200"/>
            <a:ext cx="2124075" cy="2152650"/>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828</TotalTime>
  <Words>184</Words>
  <Application>Microsoft Office PowerPoint</Application>
  <PresentationFormat>On-screen Show (4:3)</PresentationFormat>
  <Paragraphs>23</Paragraphs>
  <Slides>4</Slides>
  <Notes>4</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Concourse</vt:lpstr>
      <vt:lpstr>Probability and Punnett Squares</vt:lpstr>
      <vt:lpstr>Probability</vt:lpstr>
      <vt:lpstr>Bikini Bottom Genetics</vt:lpstr>
      <vt:lpstr>Review</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Probability and Punnett Squares</dc:title>
  <dc:creator>scott</dc:creator>
  <cp:lastModifiedBy>scott</cp:lastModifiedBy>
  <cp:revision>12</cp:revision>
  <dcterms:created xsi:type="dcterms:W3CDTF">2012-03-07T06:25:09Z</dcterms:created>
  <dcterms:modified xsi:type="dcterms:W3CDTF">2012-03-07T20:13:55Z</dcterms:modified>
</cp:coreProperties>
</file>