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7" r:id="rId2"/>
    <p:sldId id="259" r:id="rId3"/>
    <p:sldId id="256" r:id="rId4"/>
    <p:sldId id="262" r:id="rId5"/>
    <p:sldId id="263" r:id="rId6"/>
    <p:sldId id="264" r:id="rId7"/>
    <p:sldId id="261" r:id="rId8"/>
    <p:sldId id="265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08" y="-27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2" name="Rectangle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Rectangle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Rectangle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Rectangle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56" name="Rectangle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Rectangle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Rectangle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Rectangle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reeform 13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Freeform 14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Freeform 16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Freeform 17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Freeform 18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Freeform 19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Freeform 20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Freeform 21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Freeform 22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Freeform 23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Freeform 24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Freeform 25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Freeform 26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Rectangle 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Rectangle 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Rectangle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Rectangle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Rectangle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Rectangle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Rectangle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Rectangle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Straight Connector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Group 9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Straight Connector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grpSp>
        <p:nvGrpSpPr>
          <p:cNvPr id="14" name="Group 13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Straight Connector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oup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Straight Connector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Rectangle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Rectangle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9FB0023C-A401-4CE8-A17B-A0675EB997DB}" type="datetimeFigureOut">
              <a:rPr lang="en-US" smtClean="0"/>
              <a:pPr/>
              <a:t>4/11/2012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fld id="{34824624-33F3-4B31-9952-344E057F47F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 Truths &amp; a LIE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en-US" dirty="0" smtClean="0"/>
              <a:t>Approximately  2-3% of the water on earth is usable to humans</a:t>
            </a:r>
          </a:p>
          <a:p>
            <a:pPr lvl="0"/>
            <a:endParaRPr lang="en-US" dirty="0" smtClean="0"/>
          </a:p>
          <a:p>
            <a:r>
              <a:rPr lang="en-US" dirty="0" smtClean="0"/>
              <a:t>The United States uses about 346,000 million gallons of fresh water every day</a:t>
            </a:r>
          </a:p>
          <a:p>
            <a:endParaRPr lang="en-US" dirty="0" smtClean="0"/>
          </a:p>
          <a:p>
            <a:r>
              <a:rPr lang="en-US" dirty="0" smtClean="0"/>
              <a:t>The average U.S. person uses the most water daily by flushing the toilet</a:t>
            </a:r>
          </a:p>
          <a:p>
            <a:pPr>
              <a:buNone/>
            </a:pPr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000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 Truths &amp; a LIE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Water dissolves more substances than any other liquid</a:t>
            </a:r>
          </a:p>
          <a:p>
            <a:pPr lvl="0"/>
            <a:endParaRPr lang="en-US" dirty="0" smtClean="0"/>
          </a:p>
          <a:p>
            <a:r>
              <a:rPr lang="en-US" dirty="0" smtClean="0"/>
              <a:t>Rain water has a neutral pH of 7</a:t>
            </a:r>
          </a:p>
          <a:p>
            <a:endParaRPr lang="en-US" dirty="0" smtClean="0"/>
          </a:p>
          <a:p>
            <a:r>
              <a:rPr lang="en-US" dirty="0" smtClean="0"/>
              <a:t>Rain water can carries chemicals, minerals, and nutrients with it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000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Save the stream!</a:t>
            </a:r>
            <a:br>
              <a:rPr lang="en-US" dirty="0" smtClean="0"/>
            </a:br>
            <a:r>
              <a:rPr lang="en-US" dirty="0" smtClean="0"/>
              <a:t>Acid </a:t>
            </a:r>
            <a:r>
              <a:rPr lang="en-US" dirty="0" smtClean="0"/>
              <a:t>Rain Investigation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Laboratory Experiment: Biology II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Before we begin: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828800"/>
            <a:ext cx="8305800" cy="4572000"/>
          </a:xfrm>
        </p:spPr>
        <p:txBody>
          <a:bodyPr>
            <a:normAutofit/>
          </a:bodyPr>
          <a:lstStyle/>
          <a:p>
            <a:r>
              <a:rPr lang="en-US" sz="2800" dirty="0" smtClean="0"/>
              <a:t>1. Find a partner- choose wisely!</a:t>
            </a:r>
          </a:p>
          <a:p>
            <a:pPr>
              <a:buNone/>
            </a:pPr>
            <a:endParaRPr lang="en-US" sz="2800" dirty="0" smtClean="0"/>
          </a:p>
          <a:p>
            <a:r>
              <a:rPr lang="en-US" sz="2800" dirty="0" smtClean="0"/>
              <a:t>2. Devise an experimental plan</a:t>
            </a:r>
          </a:p>
          <a:p>
            <a:pPr lvl="1"/>
            <a:r>
              <a:rPr lang="en-US" sz="2800" dirty="0" smtClean="0"/>
              <a:t>Requirements: - Must test 3 additive</a:t>
            </a:r>
            <a:br>
              <a:rPr lang="en-US" sz="2800" dirty="0" smtClean="0"/>
            </a:br>
            <a:r>
              <a:rPr lang="en-US" sz="2800" dirty="0" smtClean="0"/>
              <a:t>			    - No additional materials given</a:t>
            </a:r>
            <a:br>
              <a:rPr lang="en-US" sz="2800" dirty="0" smtClean="0"/>
            </a:br>
            <a:r>
              <a:rPr lang="en-US" sz="2800" dirty="0" smtClean="0"/>
              <a:t>			     -</a:t>
            </a:r>
            <a:r>
              <a:rPr lang="en-US" sz="2800" dirty="0" smtClean="0">
                <a:solidFill>
                  <a:srgbClr val="FFFF00"/>
                </a:solidFill>
              </a:rPr>
              <a:t>Plan must be approved before 				   starting</a:t>
            </a:r>
            <a:br>
              <a:rPr lang="en-US" sz="2800" dirty="0" smtClean="0">
                <a:solidFill>
                  <a:srgbClr val="FFFF00"/>
                </a:solidFill>
              </a:rPr>
            </a:br>
            <a:r>
              <a:rPr lang="en-US" sz="2800" dirty="0" smtClean="0">
                <a:solidFill>
                  <a:srgbClr val="FFFF00"/>
                </a:solidFill>
              </a:rPr>
              <a:t>			      </a:t>
            </a:r>
            <a:r>
              <a:rPr lang="en-US" sz="2800" dirty="0" smtClean="0"/>
              <a:t>-pH meter- pg 3</a:t>
            </a:r>
            <a:endParaRPr lang="en-US" sz="2800" dirty="0" smtClean="0">
              <a:solidFill>
                <a:srgbClr val="FFFF00"/>
              </a:solidFill>
            </a:endParaRPr>
          </a:p>
          <a:p>
            <a:pPr lvl="1"/>
            <a:endParaRPr lang="en-US" dirty="0" smtClean="0">
              <a:solidFill>
                <a:srgbClr val="FFFF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3. Experimentation </a:t>
            </a:r>
          </a:p>
          <a:p>
            <a:pPr lvl="2"/>
            <a:r>
              <a:rPr lang="en-US" dirty="0" smtClean="0"/>
              <a:t>Need </a:t>
            </a:r>
            <a:r>
              <a:rPr lang="en-US" dirty="0" smtClean="0"/>
              <a:t>to wear safety </a:t>
            </a:r>
            <a:r>
              <a:rPr lang="en-US" dirty="0" smtClean="0"/>
              <a:t>goggles </a:t>
            </a:r>
          </a:p>
          <a:p>
            <a:pPr lvl="2"/>
            <a:r>
              <a:rPr lang="en-US" dirty="0" smtClean="0"/>
              <a:t>Data collection- pg </a:t>
            </a:r>
            <a:r>
              <a:rPr lang="en-US" dirty="0" smtClean="0"/>
              <a:t>4</a:t>
            </a:r>
            <a:endParaRPr lang="en-US" dirty="0" smtClean="0"/>
          </a:p>
          <a:p>
            <a:pPr lvl="2"/>
            <a:r>
              <a:rPr lang="en-US" dirty="0" smtClean="0">
                <a:solidFill>
                  <a:srgbClr val="FFFF00"/>
                </a:solidFill>
              </a:rPr>
              <a:t>30 minutes! Work efficiently!</a:t>
            </a:r>
          </a:p>
          <a:p>
            <a:pPr lvl="1"/>
            <a:endParaRPr lang="en-US" sz="2800" dirty="0" smtClean="0">
              <a:solidFill>
                <a:srgbClr val="FFFF00"/>
              </a:solidFill>
            </a:endParaRPr>
          </a:p>
          <a:p>
            <a:r>
              <a:rPr lang="en-US" sz="2800" dirty="0" smtClean="0"/>
              <a:t>4. Post-lab questions</a:t>
            </a:r>
          </a:p>
          <a:p>
            <a:pPr lvl="1"/>
            <a:r>
              <a:rPr lang="en-US" sz="2800" dirty="0" smtClean="0"/>
              <a:t>Finish for homework </a:t>
            </a:r>
          </a:p>
          <a:p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Clean-up Procedure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1. Throw again soil cups</a:t>
            </a:r>
          </a:p>
          <a:p>
            <a:endParaRPr lang="en-US" dirty="0" smtClean="0"/>
          </a:p>
          <a:p>
            <a:r>
              <a:rPr lang="en-US" dirty="0" smtClean="0"/>
              <a:t>2. Dump acid rain in the sink</a:t>
            </a:r>
          </a:p>
          <a:p>
            <a:endParaRPr lang="en-US" dirty="0" smtClean="0"/>
          </a:p>
          <a:p>
            <a:r>
              <a:rPr lang="en-US" dirty="0" smtClean="0"/>
              <a:t>3. Rise beakers</a:t>
            </a:r>
          </a:p>
          <a:p>
            <a:endParaRPr lang="en-US" dirty="0" smtClean="0"/>
          </a:p>
          <a:p>
            <a:r>
              <a:rPr lang="en-US" dirty="0" smtClean="0"/>
              <a:t>4. Put all materials back on tray; place tray where you found them.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Think-Pair-Share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What does it mean to be “acidic”, “neutral” , and “basic”?</a:t>
            </a:r>
          </a:p>
          <a:p>
            <a:pPr marL="514350" indent="-514350"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2. How does pollution create acid rain?</a:t>
            </a:r>
            <a:endParaRPr lang="en-US" dirty="0"/>
          </a:p>
          <a:p>
            <a:pPr>
              <a:buNone/>
            </a:pPr>
            <a:r>
              <a:rPr lang="en-US" dirty="0"/>
              <a:t>  </a:t>
            </a:r>
          </a:p>
          <a:p>
            <a:pPr>
              <a:buNone/>
            </a:pPr>
            <a:r>
              <a:rPr lang="en-US" dirty="0"/>
              <a:t>3</a:t>
            </a:r>
            <a:r>
              <a:rPr lang="en-US" dirty="0" smtClean="0"/>
              <a:t>. </a:t>
            </a:r>
            <a:r>
              <a:rPr lang="en-US" dirty="0"/>
              <a:t>How could acid rain damage the ecosystem? List 3 examples. </a:t>
            </a:r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r>
              <a:rPr lang="en-US" dirty="0"/>
              <a:t>4</a:t>
            </a:r>
            <a:r>
              <a:rPr lang="en-US" dirty="0" smtClean="0"/>
              <a:t>. Is there any way to “neutralize” acid rain less acidic?!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Think-Pair-Share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What does it mean to be “acidic”, “neutral” , and “basic”?</a:t>
            </a:r>
          </a:p>
          <a:p>
            <a:pPr marL="514350" indent="-514350"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2. How does pollution create acid rain?</a:t>
            </a:r>
            <a:endParaRPr lang="en-US" dirty="0"/>
          </a:p>
          <a:p>
            <a:pPr>
              <a:buNone/>
            </a:pPr>
            <a:r>
              <a:rPr lang="en-US" dirty="0"/>
              <a:t>  </a:t>
            </a:r>
          </a:p>
          <a:p>
            <a:pPr>
              <a:buNone/>
            </a:pPr>
            <a:r>
              <a:rPr lang="en-US" dirty="0"/>
              <a:t>3</a:t>
            </a:r>
            <a:r>
              <a:rPr lang="en-US" dirty="0" smtClean="0"/>
              <a:t>. </a:t>
            </a:r>
            <a:r>
              <a:rPr lang="en-US" dirty="0"/>
              <a:t>How could acid rain damage the ecosystem? List 3 examples. </a:t>
            </a:r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r>
              <a:rPr lang="en-US" dirty="0"/>
              <a:t>4</a:t>
            </a:r>
            <a:r>
              <a:rPr lang="en-US" dirty="0" smtClean="0"/>
              <a:t>. Is there any way to “neutralize” acid rain less acidic?!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etr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Metro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55</TotalTime>
  <Words>226</Words>
  <Application>Microsoft Office PowerPoint</Application>
  <PresentationFormat>On-screen Show (4:3)</PresentationFormat>
  <Paragraphs>50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Metro</vt:lpstr>
      <vt:lpstr>2 Truths &amp; a LIE</vt:lpstr>
      <vt:lpstr>2 Truths &amp; a LIE</vt:lpstr>
      <vt:lpstr>Save the stream! Acid Rain Investigation</vt:lpstr>
      <vt:lpstr>Before we begin:</vt:lpstr>
      <vt:lpstr>Slide 5</vt:lpstr>
      <vt:lpstr>Clean-up Procedure</vt:lpstr>
      <vt:lpstr>Think-Pair-Share</vt:lpstr>
      <vt:lpstr>Think-Pair-Share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Acid Rain Investigation</dc:title>
  <dc:creator>Heather</dc:creator>
  <cp:lastModifiedBy>Heather</cp:lastModifiedBy>
  <cp:revision>2</cp:revision>
  <dcterms:created xsi:type="dcterms:W3CDTF">2012-04-08T19:09:45Z</dcterms:created>
  <dcterms:modified xsi:type="dcterms:W3CDTF">2012-04-11T16:39:43Z</dcterms:modified>
</cp:coreProperties>
</file>

<file path=docProps/thumbnail.jpeg>
</file>